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90" r:id="rId1"/>
  </p:sldMasterIdLst>
  <p:notesMasterIdLst>
    <p:notesMasterId r:id="rId17"/>
  </p:notesMasterIdLst>
  <p:sldIdLst>
    <p:sldId id="256" r:id="rId2"/>
    <p:sldId id="257" r:id="rId3"/>
    <p:sldId id="272" r:id="rId4"/>
    <p:sldId id="258" r:id="rId5"/>
    <p:sldId id="266" r:id="rId6"/>
    <p:sldId id="265" r:id="rId7"/>
    <p:sldId id="260" r:id="rId8"/>
    <p:sldId id="270" r:id="rId9"/>
    <p:sldId id="267" r:id="rId10"/>
    <p:sldId id="261" r:id="rId11"/>
    <p:sldId id="273" r:id="rId12"/>
    <p:sldId id="262" r:id="rId13"/>
    <p:sldId id="263" r:id="rId14"/>
    <p:sldId id="268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F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59"/>
    <p:restoredTop sz="94694"/>
  </p:normalViewPr>
  <p:slideViewPr>
    <p:cSldViewPr snapToGrid="0">
      <p:cViewPr varScale="1">
        <p:scale>
          <a:sx n="121" d="100"/>
          <a:sy n="121" d="100"/>
        </p:scale>
        <p:origin x="288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224F6F-97B5-4DA3-B40A-DDB01BBBA442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E0EA37-3580-4235-9757-E8CBC9BDE9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 err="1">
              <a:solidFill>
                <a:schemeClr val="bg1"/>
              </a:solidFill>
            </a:rPr>
            <a:t>Digitaalne</a:t>
          </a:r>
          <a:r>
            <a:rPr lang="en-US" sz="1800" dirty="0">
              <a:solidFill>
                <a:schemeClr val="bg1"/>
              </a:solidFill>
            </a:rPr>
            <a:t> </a:t>
          </a:r>
          <a:r>
            <a:rPr lang="en-US" sz="1800" dirty="0" err="1">
              <a:solidFill>
                <a:schemeClr val="bg1"/>
              </a:solidFill>
            </a:rPr>
            <a:t>kohalolu</a:t>
          </a:r>
          <a:r>
            <a:rPr lang="en-US" sz="1800" dirty="0">
              <a:solidFill>
                <a:schemeClr val="bg1"/>
              </a:solidFill>
            </a:rPr>
            <a:t> – </a:t>
          </a:r>
          <a:r>
            <a:rPr lang="en-US" sz="1800" dirty="0" err="1">
              <a:solidFill>
                <a:schemeClr val="bg1"/>
              </a:solidFill>
            </a:rPr>
            <a:t>hinda</a:t>
          </a:r>
          <a:r>
            <a:rPr lang="en-US" sz="1800" dirty="0">
              <a:solidFill>
                <a:schemeClr val="bg1"/>
              </a:solidFill>
            </a:rPr>
            <a:t> ja </a:t>
          </a:r>
          <a:r>
            <a:rPr lang="en-US" sz="1800" dirty="0" err="1">
              <a:solidFill>
                <a:schemeClr val="bg1"/>
              </a:solidFill>
            </a:rPr>
            <a:t>korrasta</a:t>
          </a:r>
          <a:r>
            <a:rPr lang="en-US" sz="1800" dirty="0">
              <a:solidFill>
                <a:schemeClr val="bg1"/>
              </a:solidFill>
            </a:rPr>
            <a:t> </a:t>
          </a:r>
          <a:r>
            <a:rPr lang="en-US" sz="1800" dirty="0" err="1">
              <a:solidFill>
                <a:schemeClr val="bg1"/>
              </a:solidFill>
            </a:rPr>
            <a:t>oma</a:t>
          </a:r>
          <a:r>
            <a:rPr lang="en-US" sz="1800" dirty="0">
              <a:solidFill>
                <a:schemeClr val="bg1"/>
              </a:solidFill>
            </a:rPr>
            <a:t> </a:t>
          </a:r>
          <a:r>
            <a:rPr lang="en-US" sz="1800" dirty="0" err="1">
              <a:solidFill>
                <a:schemeClr val="bg1"/>
              </a:solidFill>
            </a:rPr>
            <a:t>sotsiaalmeedi</a:t>
          </a:r>
          <a:r>
            <a:rPr lang="en-US" sz="1800" dirty="0">
              <a:solidFill>
                <a:schemeClr val="bg1"/>
              </a:solidFill>
            </a:rPr>
            <a:t> </a:t>
          </a:r>
          <a:r>
            <a:rPr lang="en-US" sz="1800" dirty="0" err="1">
              <a:solidFill>
                <a:schemeClr val="bg1"/>
              </a:solidFill>
            </a:rPr>
            <a:t>kontod</a:t>
          </a:r>
          <a:r>
            <a:rPr lang="en-US" sz="1800" dirty="0">
              <a:solidFill>
                <a:schemeClr val="bg1"/>
              </a:solidFill>
            </a:rPr>
            <a:t> - (LinkedIn, Facebook, Instagram)</a:t>
          </a:r>
        </a:p>
      </dgm:t>
    </dgm:pt>
    <dgm:pt modelId="{50FBF662-1E51-464B-9761-48552BA53302}" type="parTrans" cxnId="{7AB5B2D2-69E2-4B70-8D04-135EB40EC203}">
      <dgm:prSet/>
      <dgm:spPr/>
      <dgm:t>
        <a:bodyPr/>
        <a:lstStyle/>
        <a:p>
          <a:endParaRPr lang="en-US"/>
        </a:p>
      </dgm:t>
    </dgm:pt>
    <dgm:pt modelId="{C3B200F5-9A08-4C18-A33D-8567460745DE}" type="sibTrans" cxnId="{7AB5B2D2-69E2-4B70-8D04-135EB40EC20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78AF01C-EC22-40CD-AF87-0AA06C18198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 err="1">
              <a:solidFill>
                <a:schemeClr val="bg1"/>
              </a:solidFill>
            </a:rPr>
            <a:t>Kaardista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oma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väärtused</a:t>
          </a:r>
          <a:r>
            <a:rPr lang="en-GB" sz="1800" dirty="0">
              <a:solidFill>
                <a:schemeClr val="bg1"/>
              </a:solidFill>
            </a:rPr>
            <a:t>, </a:t>
          </a:r>
          <a:r>
            <a:rPr lang="en-GB" sz="1800" dirty="0" err="1">
              <a:solidFill>
                <a:schemeClr val="bg1"/>
              </a:solidFill>
            </a:rPr>
            <a:t>tugevused</a:t>
          </a:r>
          <a:r>
            <a:rPr lang="en-GB" sz="1800" dirty="0">
              <a:solidFill>
                <a:schemeClr val="bg1"/>
              </a:solidFill>
            </a:rPr>
            <a:t>, </a:t>
          </a:r>
          <a:r>
            <a:rPr lang="en-GB" sz="1800" dirty="0" err="1">
              <a:solidFill>
                <a:schemeClr val="bg1"/>
              </a:solidFill>
            </a:rPr>
            <a:t>kirg</a:t>
          </a:r>
          <a:r>
            <a:rPr lang="en-GB" sz="1800" dirty="0">
              <a:solidFill>
                <a:schemeClr val="bg1"/>
              </a:solidFill>
            </a:rPr>
            <a:t>, </a:t>
          </a:r>
          <a:r>
            <a:rPr lang="en-GB" sz="1800" dirty="0" err="1">
              <a:solidFill>
                <a:schemeClr val="bg1"/>
              </a:solidFill>
            </a:rPr>
            <a:t>stiil</a:t>
          </a:r>
          <a:r>
            <a:rPr lang="en-GB" sz="1800" dirty="0">
              <a:solidFill>
                <a:schemeClr val="bg1"/>
              </a:solidFill>
            </a:rPr>
            <a:t>, </a:t>
          </a:r>
          <a:r>
            <a:rPr lang="en-GB" sz="1800" dirty="0" err="1">
              <a:solidFill>
                <a:schemeClr val="bg1"/>
              </a:solidFill>
            </a:rPr>
            <a:t>kogemused</a:t>
          </a:r>
          <a:r>
            <a:rPr lang="en-GB" sz="1800" dirty="0">
              <a:solidFill>
                <a:schemeClr val="bg1"/>
              </a:solidFill>
            </a:rPr>
            <a:t>, </a:t>
          </a:r>
          <a:r>
            <a:rPr lang="en-GB" sz="1800" dirty="0" err="1">
              <a:solidFill>
                <a:schemeClr val="bg1"/>
              </a:solidFill>
            </a:rPr>
            <a:t>teadmised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ja</a:t>
          </a:r>
          <a:r>
            <a:rPr lang="en-GB" sz="1800" dirty="0">
              <a:solidFill>
                <a:schemeClr val="bg1"/>
              </a:solidFill>
            </a:rPr>
            <a:t> MIKS </a:t>
          </a:r>
          <a:br>
            <a:rPr lang="en-GB" sz="1800" dirty="0">
              <a:solidFill>
                <a:schemeClr val="bg1"/>
              </a:solidFill>
            </a:rPr>
          </a:br>
          <a:endParaRPr lang="en-US" sz="1800" dirty="0">
            <a:solidFill>
              <a:schemeClr val="bg1"/>
            </a:solidFill>
          </a:endParaRPr>
        </a:p>
      </dgm:t>
    </dgm:pt>
    <dgm:pt modelId="{4F264D30-4909-4B14-85D8-E188258E51F4}" type="parTrans" cxnId="{4C778DF7-CAE0-42CC-8B85-CB68E689AC20}">
      <dgm:prSet/>
      <dgm:spPr/>
      <dgm:t>
        <a:bodyPr/>
        <a:lstStyle/>
        <a:p>
          <a:endParaRPr lang="en-US"/>
        </a:p>
      </dgm:t>
    </dgm:pt>
    <dgm:pt modelId="{5975963F-207C-45CD-B16E-BEF56E9F2C60}" type="sibTrans" cxnId="{4C778DF7-CAE0-42CC-8B85-CB68E689AC2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A996CC2-60D6-4566-A614-D8E79D6B21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bg1"/>
              </a:solidFill>
            </a:rPr>
            <a:t>Otsi </a:t>
          </a:r>
          <a:r>
            <a:rPr lang="en-GB" sz="1800" dirty="0" err="1">
              <a:solidFill>
                <a:schemeClr val="bg1"/>
              </a:solidFill>
            </a:rPr>
            <a:t>võimalusi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oma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usalduväärsust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suurendada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ja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eksperdikuvandit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luua</a:t>
          </a:r>
          <a:r>
            <a:rPr lang="en-GB" sz="1800" dirty="0">
              <a:solidFill>
                <a:schemeClr val="bg1"/>
              </a:solidFill>
            </a:rPr>
            <a:t>.</a:t>
          </a:r>
          <a:endParaRPr lang="en-US" sz="1800" dirty="0">
            <a:solidFill>
              <a:schemeClr val="bg1"/>
            </a:solidFill>
          </a:endParaRPr>
        </a:p>
      </dgm:t>
    </dgm:pt>
    <dgm:pt modelId="{65D83964-52E2-4284-A0D4-E09D32549E30}" type="parTrans" cxnId="{BC1A66E9-37B0-4E18-8D5D-871152D18335}">
      <dgm:prSet/>
      <dgm:spPr/>
      <dgm:t>
        <a:bodyPr/>
        <a:lstStyle/>
        <a:p>
          <a:endParaRPr lang="en-US"/>
        </a:p>
      </dgm:t>
    </dgm:pt>
    <dgm:pt modelId="{899E67DD-217D-4528-9129-B8D7B0AA8274}" type="sibTrans" cxnId="{BC1A66E9-37B0-4E18-8D5D-871152D183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FE7164A-A870-427C-A050-3CBC1DA2409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800" dirty="0">
              <a:solidFill>
                <a:schemeClr val="bg1"/>
              </a:solidFill>
            </a:rPr>
            <a:t>Kas </a:t>
          </a:r>
          <a:r>
            <a:rPr lang="en-GB" sz="1800" dirty="0" err="1">
              <a:solidFill>
                <a:schemeClr val="bg1"/>
              </a:solidFill>
            </a:rPr>
            <a:t>kõik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sinu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tegevused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toetavad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sinu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laiemat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visooni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ja</a:t>
          </a:r>
          <a:r>
            <a:rPr lang="en-GB" sz="1800" dirty="0">
              <a:solidFill>
                <a:schemeClr val="bg1"/>
              </a:solidFill>
            </a:rPr>
            <a:t> </a:t>
          </a:r>
          <a:r>
            <a:rPr lang="en-GB" sz="1800" dirty="0" err="1">
              <a:solidFill>
                <a:schemeClr val="bg1"/>
              </a:solidFill>
            </a:rPr>
            <a:t>eesmärke</a:t>
          </a:r>
          <a:r>
            <a:rPr lang="en-GB" sz="1800" dirty="0">
              <a:solidFill>
                <a:schemeClr val="bg1"/>
              </a:solidFill>
            </a:rPr>
            <a:t>?</a:t>
          </a:r>
          <a:endParaRPr lang="en-US" sz="1800" dirty="0">
            <a:solidFill>
              <a:schemeClr val="bg1"/>
            </a:solidFill>
          </a:endParaRPr>
        </a:p>
      </dgm:t>
    </dgm:pt>
    <dgm:pt modelId="{8F648A0D-A828-40BE-9592-463B8F442398}" type="parTrans" cxnId="{9FFDC593-06A2-40A5-9C2C-72547AB418E9}">
      <dgm:prSet/>
      <dgm:spPr/>
      <dgm:t>
        <a:bodyPr/>
        <a:lstStyle/>
        <a:p>
          <a:endParaRPr lang="en-US"/>
        </a:p>
      </dgm:t>
    </dgm:pt>
    <dgm:pt modelId="{9B10562F-9DD1-4FA1-9AAE-8C374FF05E3F}" type="sibTrans" cxnId="{9FFDC593-06A2-40A5-9C2C-72547AB418E9}">
      <dgm:prSet/>
      <dgm:spPr/>
      <dgm:t>
        <a:bodyPr/>
        <a:lstStyle/>
        <a:p>
          <a:endParaRPr lang="en-US"/>
        </a:p>
      </dgm:t>
    </dgm:pt>
    <dgm:pt modelId="{6DA770E5-7BFD-42F0-A637-64F2DFB6B06D}" type="pres">
      <dgm:prSet presAssocID="{B6224F6F-97B5-4DA3-B40A-DDB01BBBA442}" presName="root" presStyleCnt="0">
        <dgm:presLayoutVars>
          <dgm:dir/>
          <dgm:resizeHandles val="exact"/>
        </dgm:presLayoutVars>
      </dgm:prSet>
      <dgm:spPr/>
    </dgm:pt>
    <dgm:pt modelId="{80CCCE24-7EE6-4439-B971-C883C8A57562}" type="pres">
      <dgm:prSet presAssocID="{B6224F6F-97B5-4DA3-B40A-DDB01BBBA442}" presName="container" presStyleCnt="0">
        <dgm:presLayoutVars>
          <dgm:dir/>
          <dgm:resizeHandles val="exact"/>
        </dgm:presLayoutVars>
      </dgm:prSet>
      <dgm:spPr/>
    </dgm:pt>
    <dgm:pt modelId="{4F2DD9DA-F335-4FCA-A869-4BD6955B1538}" type="pres">
      <dgm:prSet presAssocID="{A6E0EA37-3580-4235-9757-E8CBC9BDE93A}" presName="compNode" presStyleCnt="0"/>
      <dgm:spPr/>
    </dgm:pt>
    <dgm:pt modelId="{2C12EB61-062D-49A6-B44F-C1BB7D2CEFE8}" type="pres">
      <dgm:prSet presAssocID="{A6E0EA37-3580-4235-9757-E8CBC9BDE93A}" presName="iconBgRect" presStyleLbl="bgShp" presStyleIdx="0" presStyleCnt="4"/>
      <dgm:spPr/>
    </dgm:pt>
    <dgm:pt modelId="{01E757A0-7165-4D7F-B638-58BF914D6806}" type="pres">
      <dgm:prSet presAssocID="{A6E0EA37-3580-4235-9757-E8CBC9BDE93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dress Book outline"/>
        </a:ext>
      </dgm:extLst>
    </dgm:pt>
    <dgm:pt modelId="{BFA585E7-05A8-4A6B-A450-FED2335EEA57}" type="pres">
      <dgm:prSet presAssocID="{A6E0EA37-3580-4235-9757-E8CBC9BDE93A}" presName="spaceRect" presStyleCnt="0"/>
      <dgm:spPr/>
    </dgm:pt>
    <dgm:pt modelId="{DD5AD12D-1A34-451E-A9E7-4F77B8A40D69}" type="pres">
      <dgm:prSet presAssocID="{A6E0EA37-3580-4235-9757-E8CBC9BDE93A}" presName="textRect" presStyleLbl="revTx" presStyleIdx="0" presStyleCnt="4">
        <dgm:presLayoutVars>
          <dgm:chMax val="1"/>
          <dgm:chPref val="1"/>
        </dgm:presLayoutVars>
      </dgm:prSet>
      <dgm:spPr/>
    </dgm:pt>
    <dgm:pt modelId="{3C93CF5F-46BD-4063-A4A6-DF31D0F2BA9B}" type="pres">
      <dgm:prSet presAssocID="{C3B200F5-9A08-4C18-A33D-8567460745DE}" presName="sibTrans" presStyleLbl="sibTrans2D1" presStyleIdx="0" presStyleCnt="0"/>
      <dgm:spPr/>
    </dgm:pt>
    <dgm:pt modelId="{D8DDF845-57FA-4AB4-8A0E-1133872944D0}" type="pres">
      <dgm:prSet presAssocID="{778AF01C-EC22-40CD-AF87-0AA06C18198E}" presName="compNode" presStyleCnt="0"/>
      <dgm:spPr/>
    </dgm:pt>
    <dgm:pt modelId="{274FDEDA-F223-4A82-94C9-CF3C06A83CC7}" type="pres">
      <dgm:prSet presAssocID="{778AF01C-EC22-40CD-AF87-0AA06C18198E}" presName="iconBgRect" presStyleLbl="bgShp" presStyleIdx="1" presStyleCnt="4"/>
      <dgm:spPr/>
    </dgm:pt>
    <dgm:pt modelId="{64BDCE4D-7A08-41D7-B854-E9A332F52678}" type="pres">
      <dgm:prSet presAssocID="{778AF01C-EC22-40CD-AF87-0AA06C18198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arkling Heart outline"/>
        </a:ext>
      </dgm:extLst>
    </dgm:pt>
    <dgm:pt modelId="{05C4296F-BEB4-4B76-BDC9-A90CD564D4C9}" type="pres">
      <dgm:prSet presAssocID="{778AF01C-EC22-40CD-AF87-0AA06C18198E}" presName="spaceRect" presStyleCnt="0"/>
      <dgm:spPr/>
    </dgm:pt>
    <dgm:pt modelId="{E8011B4F-811E-424B-85D2-CDDD20B66E35}" type="pres">
      <dgm:prSet presAssocID="{778AF01C-EC22-40CD-AF87-0AA06C18198E}" presName="textRect" presStyleLbl="revTx" presStyleIdx="1" presStyleCnt="4">
        <dgm:presLayoutVars>
          <dgm:chMax val="1"/>
          <dgm:chPref val="1"/>
        </dgm:presLayoutVars>
      </dgm:prSet>
      <dgm:spPr/>
    </dgm:pt>
    <dgm:pt modelId="{40EDE728-A507-4E14-86AA-B471397A4A2C}" type="pres">
      <dgm:prSet presAssocID="{5975963F-207C-45CD-B16E-BEF56E9F2C60}" presName="sibTrans" presStyleLbl="sibTrans2D1" presStyleIdx="0" presStyleCnt="0"/>
      <dgm:spPr/>
    </dgm:pt>
    <dgm:pt modelId="{3BA17667-3878-4D5E-82B9-18D46F72B354}" type="pres">
      <dgm:prSet presAssocID="{FA996CC2-60D6-4566-A614-D8E79D6B21D3}" presName="compNode" presStyleCnt="0"/>
      <dgm:spPr/>
    </dgm:pt>
    <dgm:pt modelId="{88A01D1A-E396-40FD-9EE5-1CFABC241C90}" type="pres">
      <dgm:prSet presAssocID="{FA996CC2-60D6-4566-A614-D8E79D6B21D3}" presName="iconBgRect" presStyleLbl="bgShp" presStyleIdx="2" presStyleCnt="4"/>
      <dgm:spPr/>
    </dgm:pt>
    <dgm:pt modelId="{7F5B169D-184F-411F-AFDD-13C04B0CCD4E}" type="pres">
      <dgm:prSet presAssocID="{FA996CC2-60D6-4566-A614-D8E79D6B21D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 outline"/>
        </a:ext>
      </dgm:extLst>
    </dgm:pt>
    <dgm:pt modelId="{9F66FA0E-B003-473A-B88F-65C122E0F1AC}" type="pres">
      <dgm:prSet presAssocID="{FA996CC2-60D6-4566-A614-D8E79D6B21D3}" presName="spaceRect" presStyleCnt="0"/>
      <dgm:spPr/>
    </dgm:pt>
    <dgm:pt modelId="{C866D256-FED0-4C73-83DB-8E720F7DF706}" type="pres">
      <dgm:prSet presAssocID="{FA996CC2-60D6-4566-A614-D8E79D6B21D3}" presName="textRect" presStyleLbl="revTx" presStyleIdx="2" presStyleCnt="4">
        <dgm:presLayoutVars>
          <dgm:chMax val="1"/>
          <dgm:chPref val="1"/>
        </dgm:presLayoutVars>
      </dgm:prSet>
      <dgm:spPr/>
    </dgm:pt>
    <dgm:pt modelId="{DE69E913-F5C9-481D-8B74-BB05D1316243}" type="pres">
      <dgm:prSet presAssocID="{899E67DD-217D-4528-9129-B8D7B0AA8274}" presName="sibTrans" presStyleLbl="sibTrans2D1" presStyleIdx="0" presStyleCnt="0"/>
      <dgm:spPr/>
    </dgm:pt>
    <dgm:pt modelId="{49A33DBC-538A-437B-A32C-19E13A4AB8FB}" type="pres">
      <dgm:prSet presAssocID="{FFE7164A-A870-427C-A050-3CBC1DA24096}" presName="compNode" presStyleCnt="0"/>
      <dgm:spPr/>
    </dgm:pt>
    <dgm:pt modelId="{BCEA9E31-560A-4578-97A5-4643D45F0AFD}" type="pres">
      <dgm:prSet presAssocID="{FFE7164A-A870-427C-A050-3CBC1DA24096}" presName="iconBgRect" presStyleLbl="bgShp" presStyleIdx="3" presStyleCnt="4"/>
      <dgm:spPr/>
    </dgm:pt>
    <dgm:pt modelId="{99C9FDA3-911F-4E84-AB97-765F2C1592BC}" type="pres">
      <dgm:prSet presAssocID="{FFE7164A-A870-427C-A050-3CBC1DA2409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 outline"/>
        </a:ext>
      </dgm:extLst>
    </dgm:pt>
    <dgm:pt modelId="{93D4A67D-D35D-47C7-A76B-4541E246D062}" type="pres">
      <dgm:prSet presAssocID="{FFE7164A-A870-427C-A050-3CBC1DA24096}" presName="spaceRect" presStyleCnt="0"/>
      <dgm:spPr/>
    </dgm:pt>
    <dgm:pt modelId="{D979CAF2-CEB6-4A87-9201-133ED884114A}" type="pres">
      <dgm:prSet presAssocID="{FFE7164A-A870-427C-A050-3CBC1DA2409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BC9610C-1FF7-4128-91B5-B3E26EA540D2}" type="presOf" srcId="{FA996CC2-60D6-4566-A614-D8E79D6B21D3}" destId="{C866D256-FED0-4C73-83DB-8E720F7DF706}" srcOrd="0" destOrd="0" presId="urn:microsoft.com/office/officeart/2018/2/layout/IconCircleList"/>
    <dgm:cxn modelId="{EF7FE725-1F2B-44F1-86A8-94BD0B5575A0}" type="presOf" srcId="{C3B200F5-9A08-4C18-A33D-8567460745DE}" destId="{3C93CF5F-46BD-4063-A4A6-DF31D0F2BA9B}" srcOrd="0" destOrd="0" presId="urn:microsoft.com/office/officeart/2018/2/layout/IconCircleList"/>
    <dgm:cxn modelId="{6325162C-2B4B-4703-A9D2-93EC056501D7}" type="presOf" srcId="{899E67DD-217D-4528-9129-B8D7B0AA8274}" destId="{DE69E913-F5C9-481D-8B74-BB05D1316243}" srcOrd="0" destOrd="0" presId="urn:microsoft.com/office/officeart/2018/2/layout/IconCircleList"/>
    <dgm:cxn modelId="{B8DF0C3C-7683-4607-8D8D-ABE54B41DA38}" type="presOf" srcId="{FFE7164A-A870-427C-A050-3CBC1DA24096}" destId="{D979CAF2-CEB6-4A87-9201-133ED884114A}" srcOrd="0" destOrd="0" presId="urn:microsoft.com/office/officeart/2018/2/layout/IconCircleList"/>
    <dgm:cxn modelId="{31504A85-C3AD-4D3C-B253-8E40C09F6A32}" type="presOf" srcId="{A6E0EA37-3580-4235-9757-E8CBC9BDE93A}" destId="{DD5AD12D-1A34-451E-A9E7-4F77B8A40D69}" srcOrd="0" destOrd="0" presId="urn:microsoft.com/office/officeart/2018/2/layout/IconCircleList"/>
    <dgm:cxn modelId="{9FFDC593-06A2-40A5-9C2C-72547AB418E9}" srcId="{B6224F6F-97B5-4DA3-B40A-DDB01BBBA442}" destId="{FFE7164A-A870-427C-A050-3CBC1DA24096}" srcOrd="3" destOrd="0" parTransId="{8F648A0D-A828-40BE-9592-463B8F442398}" sibTransId="{9B10562F-9DD1-4FA1-9AAE-8C374FF05E3F}"/>
    <dgm:cxn modelId="{014A71B7-F2FC-4A23-AD14-589C110F42BF}" type="presOf" srcId="{5975963F-207C-45CD-B16E-BEF56E9F2C60}" destId="{40EDE728-A507-4E14-86AA-B471397A4A2C}" srcOrd="0" destOrd="0" presId="urn:microsoft.com/office/officeart/2018/2/layout/IconCircleList"/>
    <dgm:cxn modelId="{755B4FB8-D388-4BC6-B872-C1B620B37948}" type="presOf" srcId="{B6224F6F-97B5-4DA3-B40A-DDB01BBBA442}" destId="{6DA770E5-7BFD-42F0-A637-64F2DFB6B06D}" srcOrd="0" destOrd="0" presId="urn:microsoft.com/office/officeart/2018/2/layout/IconCircleList"/>
    <dgm:cxn modelId="{0F4817C2-A48F-4063-B16C-13169C7637A7}" type="presOf" srcId="{778AF01C-EC22-40CD-AF87-0AA06C18198E}" destId="{E8011B4F-811E-424B-85D2-CDDD20B66E35}" srcOrd="0" destOrd="0" presId="urn:microsoft.com/office/officeart/2018/2/layout/IconCircleList"/>
    <dgm:cxn modelId="{7AB5B2D2-69E2-4B70-8D04-135EB40EC203}" srcId="{B6224F6F-97B5-4DA3-B40A-DDB01BBBA442}" destId="{A6E0EA37-3580-4235-9757-E8CBC9BDE93A}" srcOrd="0" destOrd="0" parTransId="{50FBF662-1E51-464B-9761-48552BA53302}" sibTransId="{C3B200F5-9A08-4C18-A33D-8567460745DE}"/>
    <dgm:cxn modelId="{BC1A66E9-37B0-4E18-8D5D-871152D18335}" srcId="{B6224F6F-97B5-4DA3-B40A-DDB01BBBA442}" destId="{FA996CC2-60D6-4566-A614-D8E79D6B21D3}" srcOrd="2" destOrd="0" parTransId="{65D83964-52E2-4284-A0D4-E09D32549E30}" sibTransId="{899E67DD-217D-4528-9129-B8D7B0AA8274}"/>
    <dgm:cxn modelId="{4C778DF7-CAE0-42CC-8B85-CB68E689AC20}" srcId="{B6224F6F-97B5-4DA3-B40A-DDB01BBBA442}" destId="{778AF01C-EC22-40CD-AF87-0AA06C18198E}" srcOrd="1" destOrd="0" parTransId="{4F264D30-4909-4B14-85D8-E188258E51F4}" sibTransId="{5975963F-207C-45CD-B16E-BEF56E9F2C60}"/>
    <dgm:cxn modelId="{DD04DF4A-E823-46DD-BD64-083C51F560A0}" type="presParOf" srcId="{6DA770E5-7BFD-42F0-A637-64F2DFB6B06D}" destId="{80CCCE24-7EE6-4439-B971-C883C8A57562}" srcOrd="0" destOrd="0" presId="urn:microsoft.com/office/officeart/2018/2/layout/IconCircleList"/>
    <dgm:cxn modelId="{CFDA7B40-C30A-47B9-A190-C6D42B0ECAA9}" type="presParOf" srcId="{80CCCE24-7EE6-4439-B971-C883C8A57562}" destId="{4F2DD9DA-F335-4FCA-A869-4BD6955B1538}" srcOrd="0" destOrd="0" presId="urn:microsoft.com/office/officeart/2018/2/layout/IconCircleList"/>
    <dgm:cxn modelId="{78F1DCC3-3231-47DB-9ECB-8873B96640C8}" type="presParOf" srcId="{4F2DD9DA-F335-4FCA-A869-4BD6955B1538}" destId="{2C12EB61-062D-49A6-B44F-C1BB7D2CEFE8}" srcOrd="0" destOrd="0" presId="urn:microsoft.com/office/officeart/2018/2/layout/IconCircleList"/>
    <dgm:cxn modelId="{8AD3344E-AC23-4677-A8CB-BBEDE723093F}" type="presParOf" srcId="{4F2DD9DA-F335-4FCA-A869-4BD6955B1538}" destId="{01E757A0-7165-4D7F-B638-58BF914D6806}" srcOrd="1" destOrd="0" presId="urn:microsoft.com/office/officeart/2018/2/layout/IconCircleList"/>
    <dgm:cxn modelId="{55AC3B20-9E90-4E9B-BDC9-C79C61EBA40F}" type="presParOf" srcId="{4F2DD9DA-F335-4FCA-A869-4BD6955B1538}" destId="{BFA585E7-05A8-4A6B-A450-FED2335EEA57}" srcOrd="2" destOrd="0" presId="urn:microsoft.com/office/officeart/2018/2/layout/IconCircleList"/>
    <dgm:cxn modelId="{AF1E1D47-83B4-4B46-B8BB-D5162F7E50AC}" type="presParOf" srcId="{4F2DD9DA-F335-4FCA-A869-4BD6955B1538}" destId="{DD5AD12D-1A34-451E-A9E7-4F77B8A40D69}" srcOrd="3" destOrd="0" presId="urn:microsoft.com/office/officeart/2018/2/layout/IconCircleList"/>
    <dgm:cxn modelId="{CFEB7575-97BB-46DE-ABE8-4AB336DB15A3}" type="presParOf" srcId="{80CCCE24-7EE6-4439-B971-C883C8A57562}" destId="{3C93CF5F-46BD-4063-A4A6-DF31D0F2BA9B}" srcOrd="1" destOrd="0" presId="urn:microsoft.com/office/officeart/2018/2/layout/IconCircleList"/>
    <dgm:cxn modelId="{43FE8CA7-8713-41AD-A6A3-571279A5B0CF}" type="presParOf" srcId="{80CCCE24-7EE6-4439-B971-C883C8A57562}" destId="{D8DDF845-57FA-4AB4-8A0E-1133872944D0}" srcOrd="2" destOrd="0" presId="urn:microsoft.com/office/officeart/2018/2/layout/IconCircleList"/>
    <dgm:cxn modelId="{9375CDA9-60C3-430A-B3F9-5B2FACA88DB2}" type="presParOf" srcId="{D8DDF845-57FA-4AB4-8A0E-1133872944D0}" destId="{274FDEDA-F223-4A82-94C9-CF3C06A83CC7}" srcOrd="0" destOrd="0" presId="urn:microsoft.com/office/officeart/2018/2/layout/IconCircleList"/>
    <dgm:cxn modelId="{82FFD6A8-3D11-4B89-823A-DB4F31F2CC2A}" type="presParOf" srcId="{D8DDF845-57FA-4AB4-8A0E-1133872944D0}" destId="{64BDCE4D-7A08-41D7-B854-E9A332F52678}" srcOrd="1" destOrd="0" presId="urn:microsoft.com/office/officeart/2018/2/layout/IconCircleList"/>
    <dgm:cxn modelId="{16CB784A-5254-4B11-9868-E6F18A92306B}" type="presParOf" srcId="{D8DDF845-57FA-4AB4-8A0E-1133872944D0}" destId="{05C4296F-BEB4-4B76-BDC9-A90CD564D4C9}" srcOrd="2" destOrd="0" presId="urn:microsoft.com/office/officeart/2018/2/layout/IconCircleList"/>
    <dgm:cxn modelId="{A211A5AD-8FF0-4F60-A1DD-7849E95A62DA}" type="presParOf" srcId="{D8DDF845-57FA-4AB4-8A0E-1133872944D0}" destId="{E8011B4F-811E-424B-85D2-CDDD20B66E35}" srcOrd="3" destOrd="0" presId="urn:microsoft.com/office/officeart/2018/2/layout/IconCircleList"/>
    <dgm:cxn modelId="{3DDDB3C5-D7A4-42A7-AA41-181ABB553FA7}" type="presParOf" srcId="{80CCCE24-7EE6-4439-B971-C883C8A57562}" destId="{40EDE728-A507-4E14-86AA-B471397A4A2C}" srcOrd="3" destOrd="0" presId="urn:microsoft.com/office/officeart/2018/2/layout/IconCircleList"/>
    <dgm:cxn modelId="{B2636833-210B-4185-9C08-4970B06D5FC5}" type="presParOf" srcId="{80CCCE24-7EE6-4439-B971-C883C8A57562}" destId="{3BA17667-3878-4D5E-82B9-18D46F72B354}" srcOrd="4" destOrd="0" presId="urn:microsoft.com/office/officeart/2018/2/layout/IconCircleList"/>
    <dgm:cxn modelId="{E99D0E32-10AB-4E69-808F-4FA8C65520B8}" type="presParOf" srcId="{3BA17667-3878-4D5E-82B9-18D46F72B354}" destId="{88A01D1A-E396-40FD-9EE5-1CFABC241C90}" srcOrd="0" destOrd="0" presId="urn:microsoft.com/office/officeart/2018/2/layout/IconCircleList"/>
    <dgm:cxn modelId="{00978B7E-DE23-4ECB-AA1C-DE8DF0D528D9}" type="presParOf" srcId="{3BA17667-3878-4D5E-82B9-18D46F72B354}" destId="{7F5B169D-184F-411F-AFDD-13C04B0CCD4E}" srcOrd="1" destOrd="0" presId="urn:microsoft.com/office/officeart/2018/2/layout/IconCircleList"/>
    <dgm:cxn modelId="{C0987E76-4DB7-4624-8A5E-2BD3D04D673F}" type="presParOf" srcId="{3BA17667-3878-4D5E-82B9-18D46F72B354}" destId="{9F66FA0E-B003-473A-B88F-65C122E0F1AC}" srcOrd="2" destOrd="0" presId="urn:microsoft.com/office/officeart/2018/2/layout/IconCircleList"/>
    <dgm:cxn modelId="{54C99A6A-1066-499C-B623-DC203EE749BB}" type="presParOf" srcId="{3BA17667-3878-4D5E-82B9-18D46F72B354}" destId="{C866D256-FED0-4C73-83DB-8E720F7DF706}" srcOrd="3" destOrd="0" presId="urn:microsoft.com/office/officeart/2018/2/layout/IconCircleList"/>
    <dgm:cxn modelId="{69B5A7D2-E5A3-43EF-9D10-C48708C7C6D8}" type="presParOf" srcId="{80CCCE24-7EE6-4439-B971-C883C8A57562}" destId="{DE69E913-F5C9-481D-8B74-BB05D1316243}" srcOrd="5" destOrd="0" presId="urn:microsoft.com/office/officeart/2018/2/layout/IconCircleList"/>
    <dgm:cxn modelId="{AFA9900D-6458-4ABF-89E1-12CFFDFB7AC3}" type="presParOf" srcId="{80CCCE24-7EE6-4439-B971-C883C8A57562}" destId="{49A33DBC-538A-437B-A32C-19E13A4AB8FB}" srcOrd="6" destOrd="0" presId="urn:microsoft.com/office/officeart/2018/2/layout/IconCircleList"/>
    <dgm:cxn modelId="{9B6759F5-FDDA-4E8D-BD7F-5C7F3A37210B}" type="presParOf" srcId="{49A33DBC-538A-437B-A32C-19E13A4AB8FB}" destId="{BCEA9E31-560A-4578-97A5-4643D45F0AFD}" srcOrd="0" destOrd="0" presId="urn:microsoft.com/office/officeart/2018/2/layout/IconCircleList"/>
    <dgm:cxn modelId="{C93A6EF2-FA72-4984-B601-F5E76C2DA00C}" type="presParOf" srcId="{49A33DBC-538A-437B-A32C-19E13A4AB8FB}" destId="{99C9FDA3-911F-4E84-AB97-765F2C1592BC}" srcOrd="1" destOrd="0" presId="urn:microsoft.com/office/officeart/2018/2/layout/IconCircleList"/>
    <dgm:cxn modelId="{033B753E-8ADC-4B39-BAC9-AECBAF1A3CC6}" type="presParOf" srcId="{49A33DBC-538A-437B-A32C-19E13A4AB8FB}" destId="{93D4A67D-D35D-47C7-A76B-4541E246D062}" srcOrd="2" destOrd="0" presId="urn:microsoft.com/office/officeart/2018/2/layout/IconCircleList"/>
    <dgm:cxn modelId="{9D73D807-C77C-4DBF-8EFD-5F9E46CE86A3}" type="presParOf" srcId="{49A33DBC-538A-437B-A32C-19E13A4AB8FB}" destId="{D979CAF2-CEB6-4A87-9201-133ED884114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2EB61-062D-49A6-B44F-C1BB7D2CEFE8}">
      <dsp:nvSpPr>
        <dsp:cNvPr id="0" name=""/>
        <dsp:cNvSpPr/>
      </dsp:nvSpPr>
      <dsp:spPr>
        <a:xfrm>
          <a:off x="80730" y="405393"/>
          <a:ext cx="1267989" cy="12679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757A0-7165-4D7F-B638-58BF914D6806}">
      <dsp:nvSpPr>
        <dsp:cNvPr id="0" name=""/>
        <dsp:cNvSpPr/>
      </dsp:nvSpPr>
      <dsp:spPr>
        <a:xfrm>
          <a:off x="347008" y="671671"/>
          <a:ext cx="735434" cy="7354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AD12D-1A34-451E-A9E7-4F77B8A40D69}">
      <dsp:nvSpPr>
        <dsp:cNvPr id="0" name=""/>
        <dsp:cNvSpPr/>
      </dsp:nvSpPr>
      <dsp:spPr>
        <a:xfrm>
          <a:off x="1620432" y="405393"/>
          <a:ext cx="2988833" cy="126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Digitaalne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kohalolu</a:t>
          </a:r>
          <a:r>
            <a:rPr lang="en-US" sz="1800" kern="1200" dirty="0">
              <a:solidFill>
                <a:schemeClr val="bg1"/>
              </a:solidFill>
            </a:rPr>
            <a:t> – </a:t>
          </a:r>
          <a:r>
            <a:rPr lang="en-US" sz="1800" kern="1200" dirty="0" err="1">
              <a:solidFill>
                <a:schemeClr val="bg1"/>
              </a:solidFill>
            </a:rPr>
            <a:t>hinda</a:t>
          </a:r>
          <a:r>
            <a:rPr lang="en-US" sz="1800" kern="1200" dirty="0">
              <a:solidFill>
                <a:schemeClr val="bg1"/>
              </a:solidFill>
            </a:rPr>
            <a:t> ja </a:t>
          </a:r>
          <a:r>
            <a:rPr lang="en-US" sz="1800" kern="1200" dirty="0" err="1">
              <a:solidFill>
                <a:schemeClr val="bg1"/>
              </a:solidFill>
            </a:rPr>
            <a:t>korrasta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oma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sotsiaalmeedi</a:t>
          </a:r>
          <a:r>
            <a:rPr lang="en-US" sz="1800" kern="1200" dirty="0">
              <a:solidFill>
                <a:schemeClr val="bg1"/>
              </a:solidFill>
            </a:rPr>
            <a:t> </a:t>
          </a:r>
          <a:r>
            <a:rPr lang="en-US" sz="1800" kern="1200" dirty="0" err="1">
              <a:solidFill>
                <a:schemeClr val="bg1"/>
              </a:solidFill>
            </a:rPr>
            <a:t>kontod</a:t>
          </a:r>
          <a:r>
            <a:rPr lang="en-US" sz="1800" kern="1200" dirty="0">
              <a:solidFill>
                <a:schemeClr val="bg1"/>
              </a:solidFill>
            </a:rPr>
            <a:t> - (LinkedIn, Facebook, Instagram)</a:t>
          </a:r>
        </a:p>
      </dsp:txBody>
      <dsp:txXfrm>
        <a:off x="1620432" y="405393"/>
        <a:ext cx="2988833" cy="1267989"/>
      </dsp:txXfrm>
    </dsp:sp>
    <dsp:sp modelId="{274FDEDA-F223-4A82-94C9-CF3C06A83CC7}">
      <dsp:nvSpPr>
        <dsp:cNvPr id="0" name=""/>
        <dsp:cNvSpPr/>
      </dsp:nvSpPr>
      <dsp:spPr>
        <a:xfrm>
          <a:off x="5130047" y="405393"/>
          <a:ext cx="1267989" cy="12679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DCE4D-7A08-41D7-B854-E9A332F52678}">
      <dsp:nvSpPr>
        <dsp:cNvPr id="0" name=""/>
        <dsp:cNvSpPr/>
      </dsp:nvSpPr>
      <dsp:spPr>
        <a:xfrm>
          <a:off x="5396325" y="671671"/>
          <a:ext cx="735434" cy="7354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011B4F-811E-424B-85D2-CDDD20B66E35}">
      <dsp:nvSpPr>
        <dsp:cNvPr id="0" name=""/>
        <dsp:cNvSpPr/>
      </dsp:nvSpPr>
      <dsp:spPr>
        <a:xfrm>
          <a:off x="6669749" y="405393"/>
          <a:ext cx="2988833" cy="126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 err="1">
              <a:solidFill>
                <a:schemeClr val="bg1"/>
              </a:solidFill>
            </a:rPr>
            <a:t>Kaardista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oma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väärtused</a:t>
          </a:r>
          <a:r>
            <a:rPr lang="en-GB" sz="1800" kern="1200" dirty="0">
              <a:solidFill>
                <a:schemeClr val="bg1"/>
              </a:solidFill>
            </a:rPr>
            <a:t>, </a:t>
          </a:r>
          <a:r>
            <a:rPr lang="en-GB" sz="1800" kern="1200" dirty="0" err="1">
              <a:solidFill>
                <a:schemeClr val="bg1"/>
              </a:solidFill>
            </a:rPr>
            <a:t>tugevused</a:t>
          </a:r>
          <a:r>
            <a:rPr lang="en-GB" sz="1800" kern="1200" dirty="0">
              <a:solidFill>
                <a:schemeClr val="bg1"/>
              </a:solidFill>
            </a:rPr>
            <a:t>, </a:t>
          </a:r>
          <a:r>
            <a:rPr lang="en-GB" sz="1800" kern="1200" dirty="0" err="1">
              <a:solidFill>
                <a:schemeClr val="bg1"/>
              </a:solidFill>
            </a:rPr>
            <a:t>kirg</a:t>
          </a:r>
          <a:r>
            <a:rPr lang="en-GB" sz="1800" kern="1200" dirty="0">
              <a:solidFill>
                <a:schemeClr val="bg1"/>
              </a:solidFill>
            </a:rPr>
            <a:t>, </a:t>
          </a:r>
          <a:r>
            <a:rPr lang="en-GB" sz="1800" kern="1200" dirty="0" err="1">
              <a:solidFill>
                <a:schemeClr val="bg1"/>
              </a:solidFill>
            </a:rPr>
            <a:t>stiil</a:t>
          </a:r>
          <a:r>
            <a:rPr lang="en-GB" sz="1800" kern="1200" dirty="0">
              <a:solidFill>
                <a:schemeClr val="bg1"/>
              </a:solidFill>
            </a:rPr>
            <a:t>, </a:t>
          </a:r>
          <a:r>
            <a:rPr lang="en-GB" sz="1800" kern="1200" dirty="0" err="1">
              <a:solidFill>
                <a:schemeClr val="bg1"/>
              </a:solidFill>
            </a:rPr>
            <a:t>kogemused</a:t>
          </a:r>
          <a:r>
            <a:rPr lang="en-GB" sz="1800" kern="1200" dirty="0">
              <a:solidFill>
                <a:schemeClr val="bg1"/>
              </a:solidFill>
            </a:rPr>
            <a:t>, </a:t>
          </a:r>
          <a:r>
            <a:rPr lang="en-GB" sz="1800" kern="1200" dirty="0" err="1">
              <a:solidFill>
                <a:schemeClr val="bg1"/>
              </a:solidFill>
            </a:rPr>
            <a:t>teadmised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ja</a:t>
          </a:r>
          <a:r>
            <a:rPr lang="en-GB" sz="1800" kern="1200" dirty="0">
              <a:solidFill>
                <a:schemeClr val="bg1"/>
              </a:solidFill>
            </a:rPr>
            <a:t> MIKS </a:t>
          </a:r>
          <a:br>
            <a:rPr lang="en-GB" sz="1800" kern="1200" dirty="0">
              <a:solidFill>
                <a:schemeClr val="bg1"/>
              </a:solidFill>
            </a:rPr>
          </a:br>
          <a:endParaRPr lang="en-US" sz="1800" kern="1200" dirty="0">
            <a:solidFill>
              <a:schemeClr val="bg1"/>
            </a:solidFill>
          </a:endParaRPr>
        </a:p>
      </dsp:txBody>
      <dsp:txXfrm>
        <a:off x="6669749" y="405393"/>
        <a:ext cx="2988833" cy="1267989"/>
      </dsp:txXfrm>
    </dsp:sp>
    <dsp:sp modelId="{88A01D1A-E396-40FD-9EE5-1CFABC241C90}">
      <dsp:nvSpPr>
        <dsp:cNvPr id="0" name=""/>
        <dsp:cNvSpPr/>
      </dsp:nvSpPr>
      <dsp:spPr>
        <a:xfrm>
          <a:off x="80730" y="2358866"/>
          <a:ext cx="1267989" cy="12679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B169D-184F-411F-AFDD-13C04B0CCD4E}">
      <dsp:nvSpPr>
        <dsp:cNvPr id="0" name=""/>
        <dsp:cNvSpPr/>
      </dsp:nvSpPr>
      <dsp:spPr>
        <a:xfrm>
          <a:off x="347008" y="2625144"/>
          <a:ext cx="735434" cy="7354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6D256-FED0-4C73-83DB-8E720F7DF706}">
      <dsp:nvSpPr>
        <dsp:cNvPr id="0" name=""/>
        <dsp:cNvSpPr/>
      </dsp:nvSpPr>
      <dsp:spPr>
        <a:xfrm>
          <a:off x="1620432" y="2358866"/>
          <a:ext cx="2988833" cy="126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/>
              </a:solidFill>
            </a:rPr>
            <a:t>Otsi </a:t>
          </a:r>
          <a:r>
            <a:rPr lang="en-GB" sz="1800" kern="1200" dirty="0" err="1">
              <a:solidFill>
                <a:schemeClr val="bg1"/>
              </a:solidFill>
            </a:rPr>
            <a:t>võimalusi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oma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usalduväärsust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suurendada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ja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eksperdikuvandit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luua</a:t>
          </a:r>
          <a:r>
            <a:rPr lang="en-GB" sz="1800" kern="1200" dirty="0">
              <a:solidFill>
                <a:schemeClr val="bg1"/>
              </a:solidFill>
            </a:rPr>
            <a:t>.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1620432" y="2358866"/>
        <a:ext cx="2988833" cy="1267989"/>
      </dsp:txXfrm>
    </dsp:sp>
    <dsp:sp modelId="{BCEA9E31-560A-4578-97A5-4643D45F0AFD}">
      <dsp:nvSpPr>
        <dsp:cNvPr id="0" name=""/>
        <dsp:cNvSpPr/>
      </dsp:nvSpPr>
      <dsp:spPr>
        <a:xfrm>
          <a:off x="5130047" y="2358866"/>
          <a:ext cx="1267989" cy="126798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9FDA3-911F-4E84-AB97-765F2C1592BC}">
      <dsp:nvSpPr>
        <dsp:cNvPr id="0" name=""/>
        <dsp:cNvSpPr/>
      </dsp:nvSpPr>
      <dsp:spPr>
        <a:xfrm>
          <a:off x="5396325" y="2625144"/>
          <a:ext cx="735434" cy="7354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9CAF2-CEB6-4A87-9201-133ED884114A}">
      <dsp:nvSpPr>
        <dsp:cNvPr id="0" name=""/>
        <dsp:cNvSpPr/>
      </dsp:nvSpPr>
      <dsp:spPr>
        <a:xfrm>
          <a:off x="6669749" y="2358866"/>
          <a:ext cx="2988833" cy="12679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schemeClr val="bg1"/>
              </a:solidFill>
            </a:rPr>
            <a:t>Kas </a:t>
          </a:r>
          <a:r>
            <a:rPr lang="en-GB" sz="1800" kern="1200" dirty="0" err="1">
              <a:solidFill>
                <a:schemeClr val="bg1"/>
              </a:solidFill>
            </a:rPr>
            <a:t>kõik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sinu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tegevused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toetavad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sinu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laiemat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visooni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ja</a:t>
          </a:r>
          <a:r>
            <a:rPr lang="en-GB" sz="1800" kern="1200" dirty="0">
              <a:solidFill>
                <a:schemeClr val="bg1"/>
              </a:solidFill>
            </a:rPr>
            <a:t> </a:t>
          </a:r>
          <a:r>
            <a:rPr lang="en-GB" sz="1800" kern="1200" dirty="0" err="1">
              <a:solidFill>
                <a:schemeClr val="bg1"/>
              </a:solidFill>
            </a:rPr>
            <a:t>eesmärke</a:t>
          </a:r>
          <a:r>
            <a:rPr lang="en-GB" sz="1800" kern="1200" dirty="0">
              <a:solidFill>
                <a:schemeClr val="bg1"/>
              </a:solidFill>
            </a:rPr>
            <a:t>?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6669749" y="2358866"/>
        <a:ext cx="2988833" cy="1267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95E2C-C9D4-2448-83F3-16D244AFB91C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A4523-FB99-D244-BBBE-FFC9FEAB62C5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65196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A4523-FB99-D244-BBBE-FFC9FEAB62C5}" type="slidenum">
              <a:rPr lang="en-EE" smtClean="0"/>
              <a:t>1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35872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3 minutit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A4523-FB99-D244-BBBE-FFC9FEAB62C5}" type="slidenum">
              <a:rPr lang="en-EE" smtClean="0"/>
              <a:t>2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665257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5 minutit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A4523-FB99-D244-BBBE-FFC9FEAB62C5}" type="slidenum">
              <a:rPr lang="en-EE" smtClean="0"/>
              <a:t>4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172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3 minutit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A4523-FB99-D244-BBBE-FFC9FEAB62C5}" type="slidenum">
              <a:rPr lang="en-EE" smtClean="0"/>
              <a:t>5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001635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5 minutit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A4523-FB99-D244-BBBE-FFC9FEAB62C5}" type="slidenum">
              <a:rPr lang="en-EE" smtClean="0"/>
              <a:t>6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805641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E" dirty="0"/>
              <a:t>3 minutit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A4523-FB99-D244-BBBE-FFC9FEAB62C5}" type="slidenum">
              <a:rPr lang="en-EE" smtClean="0"/>
              <a:t>7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91636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A4523-FB99-D244-BBBE-FFC9FEAB62C5}" type="slidenum">
              <a:rPr lang="en-EE" smtClean="0"/>
              <a:t>8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201489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A4523-FB99-D244-BBBE-FFC9FEAB62C5}" type="slidenum">
              <a:rPr lang="en-EE" smtClean="0"/>
              <a:t>13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198248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74456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19457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0010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694926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650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462558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303901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73545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9746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06804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64482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E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871529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27276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4003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4095141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1471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E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2B7C9-003C-9742-8782-0845AE7752B8}" type="datetimeFigureOut">
              <a:rPr lang="en-EE" smtClean="0"/>
              <a:t>19.03.2026</a:t>
            </a:fld>
            <a:endParaRPr lang="en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7D3E09C-1B59-6543-9B8B-B1A0309F330D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52603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  <p:sldLayoutId id="2147484602" r:id="rId12"/>
    <p:sldLayoutId id="2147484603" r:id="rId13"/>
    <p:sldLayoutId id="2147484604" r:id="rId14"/>
    <p:sldLayoutId id="2147484605" r:id="rId15"/>
    <p:sldLayoutId id="21474846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E3D830E-E9CF-BFBB-2038-7E040EE66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1634" y="4157941"/>
            <a:ext cx="2546351" cy="9017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l"/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Tiia Schmidt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17112-9523-0FE2-F0D8-9F16E75649A1}"/>
              </a:ext>
            </a:extLst>
          </p:cNvPr>
          <p:cNvSpPr txBox="1"/>
          <p:nvPr/>
        </p:nvSpPr>
        <p:spPr>
          <a:xfrm>
            <a:off x="288553" y="5059641"/>
            <a:ext cx="2907270" cy="158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</a:rPr>
              <a:t>www.lifebalance.ee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EA3935-2745-D014-2537-F03F4ADEB683}"/>
              </a:ext>
            </a:extLst>
          </p:cNvPr>
          <p:cNvSpPr/>
          <p:nvPr/>
        </p:nvSpPr>
        <p:spPr>
          <a:xfrm>
            <a:off x="288553" y="2235434"/>
            <a:ext cx="41691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Karjääri</a:t>
            </a:r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visiooni</a:t>
            </a:r>
            <a:r>
              <a:rPr lang="en-US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töötuba</a:t>
            </a:r>
            <a:endParaRPr lang="en-EE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 descr="A person standing on a rock looking at a mountain with a bird flying over it&#10;&#10;AI-generated content may be incorrect.">
            <a:extLst>
              <a:ext uri="{FF2B5EF4-FFF2-40B4-BE49-F238E27FC236}">
                <a16:creationId xmlns:a16="http://schemas.microsoft.com/office/drawing/2014/main" id="{2382C59A-C889-4665-1587-DF41304FE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769" y="1398788"/>
            <a:ext cx="6131297" cy="4060423"/>
          </a:xfrm>
          <a:prstGeom prst="rect">
            <a:avLst/>
          </a:prstGeom>
          <a:effectLst>
            <a:outerShdw blurRad="760795" dist="50800" dir="5400000" algn="ctr" rotWithShape="0">
              <a:srgbClr val="000000">
                <a:alpha val="43137"/>
              </a:srgbClr>
            </a:outerShdw>
            <a:reflection blurRad="591515" stA="67816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contourW="12700">
            <a:bevelB/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204083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CDD5E-F0DE-BFD9-5FBE-FF8A8E05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0" y="640080"/>
            <a:ext cx="5509260" cy="1481328"/>
          </a:xfrm>
        </p:spPr>
        <p:txBody>
          <a:bodyPr anchor="b">
            <a:normAutofit fontScale="90000"/>
          </a:bodyPr>
          <a:lstStyle/>
          <a:p>
            <a:r>
              <a:rPr lang="en-EE" sz="5000" dirty="0"/>
              <a:t>Karjäärialased väärtused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5F81A-8D12-8CCC-E199-303D433CA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9918" y="2285584"/>
            <a:ext cx="4810887" cy="3272721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endParaRPr lang="en-EE" sz="3200" dirty="0"/>
          </a:p>
          <a:p>
            <a:r>
              <a:rPr lang="en-EE" sz="3200" dirty="0"/>
              <a:t>Mis on sulle töö juures kõige tähtsam?</a:t>
            </a:r>
            <a:br>
              <a:rPr lang="en-EE" sz="3200" dirty="0"/>
            </a:br>
            <a:endParaRPr lang="en-EE" sz="3200" dirty="0"/>
          </a:p>
          <a:p>
            <a:r>
              <a:rPr lang="en-EE" sz="3200" dirty="0"/>
              <a:t>Vali väärtuste hulgast 3-5 sulle kõige olulisemat väärtust mõeldes oma karjäärile.</a:t>
            </a:r>
          </a:p>
          <a:p>
            <a:pPr marL="0" indent="0">
              <a:buNone/>
            </a:pPr>
            <a:endParaRPr lang="en-EE" sz="3200" dirty="0"/>
          </a:p>
        </p:txBody>
      </p:sp>
      <p:pic>
        <p:nvPicPr>
          <p:cNvPr id="5" name="Picture 4" descr="A close-up of a compass&#10;&#10;AI-generated content may be incorrect.">
            <a:extLst>
              <a:ext uri="{FF2B5EF4-FFF2-40B4-BE49-F238E27FC236}">
                <a16:creationId xmlns:a16="http://schemas.microsoft.com/office/drawing/2014/main" id="{85532D9B-406A-D842-8B82-BBDACE654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448" y="630936"/>
            <a:ext cx="481088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20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F305C72-8769-4E0F-B31D-F4B1C9DC9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583CFC-05A3-4743-9A2E-7C2095B8D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A751892-92F2-4CB4-BCAB-6D0AAF8F1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5934046E-4D7C-4AA6-8633-29944553F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21462AB-19D6-42DB-A850-F35B82C7B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08D8C07-9637-45D3-9E40-7C5C40077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883C90A1-D75A-4818-9F01-B4BF19D74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808F87B-C4B8-4084-BD89-E41A1A44E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E7FC0B23-1372-4455-98CE-E0FC7FF99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D14B79DD-45AC-487C-B361-0312B3C85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CDA09C7F-7AF3-4B6C-BC42-92780A682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F7EBDD4-71BF-4FAF-B00B-444F9AE20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AF5E4290-F8B0-440E-A418-613A1552D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FF0BF04A-FCC8-42BF-AD17-10F0ACB44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6F0A57-55BB-457C-9C8C-3DEE71009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60DB408E-A426-4658-B39D-0BBF09463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BEFFABCA-CAA4-45E4-A7D4-DB3D2C864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99494AF8-97E4-4473-AA6E-B4AB127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D05C67DC-0E54-4C69-90BE-8374C7E97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B2B38B94-E895-4324-B699-EEF28E052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41E77CC3-723C-4C87-A1BA-D8E35B801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CC5757E8-4CBE-4EA3-98AF-96361C91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51E4772B-9FB7-4AC7-B352-C44489167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F853444-696F-4B42-8C91-1F6EDD53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CD1A3085-30B0-496B-B9D3-55280769A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1B2519D7-F51F-4583-9B50-41B493C14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6E1141E0-4F4D-4B40-BDB5-B2DD0FAEB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399A71-A0F4-B0E2-379D-9BB8BC2EE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EE" sz="4800" dirty="0"/>
              <a:t>Jagage grupis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E0C91A-3F1D-43D7-9AB4-5D0A17D5C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EE"/>
          </a:p>
        </p:txBody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3A6C27A1-A438-4EC6-93BF-EC26F29BB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EE"/>
          </a:p>
        </p:txBody>
      </p:sp>
      <p:pic>
        <p:nvPicPr>
          <p:cNvPr id="7" name="Picture 6" descr="Hands holding each other">
            <a:extLst>
              <a:ext uri="{FF2B5EF4-FFF2-40B4-BE49-F238E27FC236}">
                <a16:creationId xmlns:a16="http://schemas.microsoft.com/office/drawing/2014/main" id="{7F2C0EDF-B73B-A92A-4059-FE6C67F681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36" r="27347" b="-2"/>
          <a:stretch>
            <a:fillRect/>
          </a:stretch>
        </p:blipFill>
        <p:spPr>
          <a:xfrm>
            <a:off x="-1554" y="1731"/>
            <a:ext cx="465585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BD87-2D41-2347-C1AD-CEEB5953C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345142"/>
          </a:xfrm>
        </p:spPr>
        <p:txBody>
          <a:bodyPr>
            <a:normAutofit/>
          </a:bodyPr>
          <a:lstStyle/>
          <a:p>
            <a:r>
              <a:rPr lang="en-EE" sz="3200" dirty="0"/>
              <a:t>Millised väärtused olid teile kõige olulisemad ja miks?</a:t>
            </a:r>
          </a:p>
          <a:p>
            <a:r>
              <a:rPr lang="en-EE" sz="3200" dirty="0"/>
              <a:t>Millised väärtused teie gruppi iseloomustavad?</a:t>
            </a:r>
          </a:p>
        </p:txBody>
      </p:sp>
    </p:spTree>
    <p:extLst>
      <p:ext uri="{BB962C8B-B14F-4D97-AF65-F5344CB8AC3E}">
        <p14:creationId xmlns:p14="http://schemas.microsoft.com/office/powerpoint/2010/main" val="948026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8D7FA-DC4F-4FAA-5758-1070EDC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398" y="-575061"/>
            <a:ext cx="4368602" cy="1956841"/>
          </a:xfrm>
        </p:spPr>
        <p:txBody>
          <a:bodyPr anchor="b">
            <a:normAutofit/>
          </a:bodyPr>
          <a:lstStyle/>
          <a:p>
            <a:r>
              <a:rPr lang="en-EE" sz="5400" dirty="0"/>
              <a:t>Karjääriratas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1BED5-272E-A12C-3D27-3C8A35816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844" y="1840231"/>
            <a:ext cx="4615733" cy="3138170"/>
          </a:xfrm>
        </p:spPr>
        <p:txBody>
          <a:bodyPr>
            <a:normAutofit/>
          </a:bodyPr>
          <a:lstStyle/>
          <a:p>
            <a:r>
              <a:rPr lang="en-EE" sz="2400" dirty="0"/>
              <a:t>Kaardista oma tänast olukorda.</a:t>
            </a:r>
          </a:p>
          <a:p>
            <a:r>
              <a:rPr lang="en-EE" sz="2400" dirty="0"/>
              <a:t>Hinda igat valdkonda (sektorit) ausalt skaalal 1-10 punkti.</a:t>
            </a:r>
          </a:p>
          <a:p>
            <a:r>
              <a:rPr lang="en-EE" sz="2400" dirty="0"/>
              <a:t>Millised sektorid vajavad kõige rohkem tähelepanu?</a:t>
            </a:r>
          </a:p>
        </p:txBody>
      </p:sp>
      <p:pic>
        <p:nvPicPr>
          <p:cNvPr id="8" name="Picture 7" descr="A colorful circle with different colored symbols&#10;&#10;AI-generated content may be incorrect.">
            <a:extLst>
              <a:ext uri="{FF2B5EF4-FFF2-40B4-BE49-F238E27FC236}">
                <a16:creationId xmlns:a16="http://schemas.microsoft.com/office/drawing/2014/main" id="{29063C8C-5E63-9B54-1010-65B7B2ECB8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2" r="19005" b="-1"/>
          <a:stretch>
            <a:fillRect/>
          </a:stretch>
        </p:blipFill>
        <p:spPr>
          <a:xfrm>
            <a:off x="5964577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6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354C2-B668-A29A-2845-3068435AF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458" y="719700"/>
            <a:ext cx="4645664" cy="3646559"/>
          </a:xfrm>
        </p:spPr>
        <p:txBody>
          <a:bodyPr>
            <a:normAutofit fontScale="90000"/>
          </a:bodyPr>
          <a:lstStyle/>
          <a:p>
            <a:r>
              <a:rPr lang="en-EE" sz="4900" dirty="0"/>
              <a:t>Visioonitahvel</a:t>
            </a:r>
            <a:br>
              <a:rPr lang="en-EE" dirty="0"/>
            </a:br>
            <a:br>
              <a:rPr lang="en-EE" sz="4000" dirty="0"/>
            </a:br>
            <a:r>
              <a:rPr lang="en-EE" sz="4000" dirty="0"/>
              <a:t>    </a:t>
            </a:r>
            <a:br>
              <a:rPr lang="en-EE" sz="4000" dirty="0"/>
            </a:br>
            <a:br>
              <a:rPr lang="en-EE" sz="4000" dirty="0"/>
            </a:br>
            <a:r>
              <a:rPr lang="en-EE" sz="4000" dirty="0"/>
              <a:t>         </a:t>
            </a:r>
            <a:br>
              <a:rPr lang="en-EE" sz="4000" dirty="0"/>
            </a:br>
            <a:br>
              <a:rPr lang="en-EE" sz="4000" dirty="0"/>
            </a:br>
            <a:br>
              <a:rPr lang="en-EE" sz="4000" dirty="0"/>
            </a:br>
            <a:br>
              <a:rPr lang="en-EE" sz="4000" dirty="0"/>
            </a:br>
            <a:endParaRPr lang="en-EE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890F-D398-52C3-1C8C-60E718646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458" y="570721"/>
            <a:ext cx="7129782" cy="37955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EE" sz="2000" dirty="0"/>
            </a:br>
            <a:br>
              <a:rPr lang="en-EE" sz="2000" dirty="0"/>
            </a:br>
            <a:br>
              <a:rPr lang="en-EE" sz="2000" dirty="0"/>
            </a:br>
            <a:endParaRPr lang="en-EE" sz="2000" dirty="0"/>
          </a:p>
          <a:p>
            <a:r>
              <a:rPr lang="en-EE" sz="2000" dirty="0"/>
              <a:t>Kui pikk on minu visioon – 1, 3, 5 või 10 aastat?</a:t>
            </a:r>
          </a:p>
          <a:p>
            <a:r>
              <a:rPr lang="en-EE" sz="2000" dirty="0"/>
              <a:t>Milline on minu ideaalne keskkond?</a:t>
            </a:r>
          </a:p>
          <a:p>
            <a:r>
              <a:rPr lang="en-EE" sz="2000" dirty="0"/>
              <a:t>Millised on minu uued oskused ja teadmised?</a:t>
            </a:r>
          </a:p>
          <a:p>
            <a:r>
              <a:rPr lang="en-EE" sz="2000" dirty="0"/>
              <a:t>Kuidas ma tahan ennast tunda?</a:t>
            </a:r>
          </a:p>
          <a:p>
            <a:r>
              <a:rPr lang="en-EE" sz="2000" dirty="0"/>
              <a:t>Kes ma tahan olla?</a:t>
            </a:r>
          </a:p>
        </p:txBody>
      </p:sp>
      <p:pic>
        <p:nvPicPr>
          <p:cNvPr id="8" name="Picture 7" descr="A person looking at pictures on a wall&#10;&#10;AI-generated content may be incorrect.">
            <a:extLst>
              <a:ext uri="{FF2B5EF4-FFF2-40B4-BE49-F238E27FC236}">
                <a16:creationId xmlns:a16="http://schemas.microsoft.com/office/drawing/2014/main" id="{3ECC269D-1191-1831-B5E8-34DA730EF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370" y="3482024"/>
            <a:ext cx="4826969" cy="317785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92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A5FC171-5EF1-470A-B19B-DB937973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Close up of bullseye">
            <a:extLst>
              <a:ext uri="{FF2B5EF4-FFF2-40B4-BE49-F238E27FC236}">
                <a16:creationId xmlns:a16="http://schemas.microsoft.com/office/drawing/2014/main" id="{503860FF-FB8D-C13C-9AD0-8758D37616C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5622" b="109"/>
          <a:stretch>
            <a:fillRect/>
          </a:stretch>
        </p:blipFill>
        <p:spPr>
          <a:xfrm>
            <a:off x="42484" y="-9225"/>
            <a:ext cx="12191980" cy="685799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AD68EE7-6E6F-4168-83FE-BCDDC20F5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38C7C522-2CA3-4927-812D-9F1AC9FF8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995459CF-DC15-4960-B065-B8C71F25B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D5D9080-6901-48E6-B2A9-DA3090880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A2BD6BF-BDB9-43A3-B792-B7B26CC64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96208F4-D505-4A68-BEDF-E96961846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6BB5AC3B-3C17-491B-9140-0261A64C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C3FE957-2461-4A04-9808-804832D2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E7D39AF-E43F-4198-A96B-0C6F6879B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2163D5F0-0E60-477F-81E5-926E3D2C4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CA971080-800C-4323-A282-9C7F0C27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8BEDE905-174F-4921-8707-372BD09EC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DFEA88C-59D1-4353-9ABE-DA583860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A91A8E-CC50-BD7B-3550-7DE69015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831" y="228600"/>
            <a:ext cx="9994562" cy="2080260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br>
              <a:rPr lang="en-GB" b="1" dirty="0"/>
            </a:br>
            <a:br>
              <a:rPr lang="en-GB" sz="4900" b="1" dirty="0"/>
            </a:br>
            <a:r>
              <a:rPr lang="en-GB" sz="4900" b="1" dirty="0"/>
              <a:t>VISIOON </a:t>
            </a:r>
            <a:r>
              <a:rPr lang="en-GB" sz="4900" b="1" dirty="0" err="1"/>
              <a:t>ilma</a:t>
            </a:r>
            <a:r>
              <a:rPr lang="en-GB" sz="4900" b="1" dirty="0"/>
              <a:t> </a:t>
            </a:r>
            <a:r>
              <a:rPr lang="en-GB" sz="4900" b="1" dirty="0" err="1"/>
              <a:t>tegevuseta</a:t>
            </a:r>
            <a:r>
              <a:rPr lang="en-GB" sz="4900" b="1" dirty="0"/>
              <a:t> </a:t>
            </a:r>
            <a:br>
              <a:rPr lang="en-GB" sz="4900" b="1" dirty="0"/>
            </a:br>
            <a:r>
              <a:rPr lang="en-GB" sz="4900" b="1" dirty="0"/>
              <a:t>on UNISTUS</a:t>
            </a:r>
            <a:br>
              <a:rPr lang="en-GB" sz="4900" b="1" dirty="0"/>
            </a:br>
            <a:br>
              <a:rPr lang="en-GB" sz="4900" b="1" dirty="0"/>
            </a:br>
            <a:br>
              <a:rPr lang="en-GB" sz="4900" b="1" dirty="0"/>
            </a:br>
            <a:endParaRPr lang="en-EE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8D5B2B-7539-4692-96C7-956FDD481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1F56A0F-589B-4CE8-ACA8-16FF7B1E1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0617EF01-C9DD-49D3-8908-08A76FA76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A12BC412-C80D-4F01-BD6C-35A065C6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66FC409-A644-41DE-AF06-C7D374CF8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2E31667-996B-4BEB-AA28-B7BA46346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5286DA5-36AF-465E-8B17-EE32FCB5C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F5BC6ED-F1E5-43AF-9DC4-539198985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871659D-02E2-4544-8225-DA9A0D3FE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0741C423-01DC-43E6-B41E-EB37934C2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B1085C-0035-4E7D-A905-DB7603D9B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41C9FE3F-7AEF-4142-9E70-1AAB92A99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07FA83E8-0042-4D3D-87A1-FDE325C51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685D77DF-610F-4D0F-A3D2-4FBBC9664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EE"/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2513384B-399F-47B1-9ABD-172607AA4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A56A3-67CF-38CB-78D9-5979BC42D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410" y="3763915"/>
            <a:ext cx="9417039" cy="1199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EE" sz="2800" dirty="0"/>
              <a:t>Pane kirja kolm asja, mida teed </a:t>
            </a:r>
            <a:br>
              <a:rPr lang="en-EE" sz="2800" dirty="0"/>
            </a:br>
            <a:r>
              <a:rPr lang="en-EE" sz="2800" dirty="0"/>
              <a:t>järgmise 30 päeva jooksul!</a:t>
            </a:r>
            <a:br>
              <a:rPr lang="en-EE" sz="300" dirty="0"/>
            </a:br>
            <a:br>
              <a:rPr lang="en-EE" sz="300" dirty="0"/>
            </a:br>
            <a:endParaRPr lang="en-EE" sz="300" dirty="0"/>
          </a:p>
          <a:p>
            <a:endParaRPr lang="en-EE" sz="300" dirty="0"/>
          </a:p>
        </p:txBody>
      </p:sp>
    </p:spTree>
    <p:extLst>
      <p:ext uri="{BB962C8B-B14F-4D97-AF65-F5344CB8AC3E}">
        <p14:creationId xmlns:p14="http://schemas.microsoft.com/office/powerpoint/2010/main" val="931533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F305C72-8769-4E0F-B31D-F4B1C9DC9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583CFC-05A3-4743-9A2E-7C2095B8D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9A751892-92F2-4CB4-BCAB-6D0AAF8F1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5934046E-4D7C-4AA6-8633-29944553F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21462AB-19D6-42DB-A850-F35B82C7B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208D8C07-9637-45D3-9E40-7C5C40077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883C90A1-D75A-4818-9F01-B4BF19D74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8808F87B-C4B8-4084-BD89-E41A1A44E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E7FC0B23-1372-4455-98CE-E0FC7FF99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D14B79DD-45AC-487C-B361-0312B3C85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CDA09C7F-7AF3-4B6C-BC42-92780A682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FF7EBDD4-71BF-4FAF-B00B-444F9AE20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AF5E4290-F8B0-440E-A418-613A1552D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FF0BF04A-FCC8-42BF-AD17-10F0ACB44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6F0A57-55BB-457C-9C8C-3DEE71009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60DB408E-A426-4658-B39D-0BBF09463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BEFFABCA-CAA4-45E4-A7D4-DB3D2C864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99494AF8-97E4-4473-AA6E-B4AB1279E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D05C67DC-0E54-4C69-90BE-8374C7E97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B2B38B94-E895-4324-B699-EEF28E052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41E77CC3-723C-4C87-A1BA-D8E35B801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CC5757E8-4CBE-4EA3-98AF-96361C91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51E4772B-9FB7-4AC7-B352-C44489167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7F853444-696F-4B42-8C91-1F6EDD53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CD1A3085-30B0-496B-B9D3-55280769A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1B2519D7-F51F-4583-9B50-41B493C14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6E1141E0-4F4D-4B40-BDB5-B2DD0FAEB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BEE334-A9F5-85E1-7E31-99CBF96DF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EE" sz="4800" b="1" dirty="0"/>
              <a:t> Aitäh!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5E0C91A-3F1D-43D7-9AB4-5D0A17D5C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EE"/>
          </a:p>
        </p:txBody>
      </p:sp>
      <p:sp>
        <p:nvSpPr>
          <p:cNvPr id="54" name="Freeform 11">
            <a:extLst>
              <a:ext uri="{FF2B5EF4-FFF2-40B4-BE49-F238E27FC236}">
                <a16:creationId xmlns:a16="http://schemas.microsoft.com/office/drawing/2014/main" id="{3A6C27A1-A438-4EC6-93BF-EC26F29BB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EE"/>
          </a:p>
        </p:txBody>
      </p:sp>
      <p:pic>
        <p:nvPicPr>
          <p:cNvPr id="15" name="Content Placeholder 14" descr="A beach with words written on sand&#10;&#10;AI-generated content may be incorrect.">
            <a:extLst>
              <a:ext uri="{FF2B5EF4-FFF2-40B4-BE49-F238E27FC236}">
                <a16:creationId xmlns:a16="http://schemas.microsoft.com/office/drawing/2014/main" id="{C56AE59A-B26C-9C10-3267-5220111A43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72" b="2309"/>
          <a:stretch>
            <a:fillRect/>
          </a:stretch>
        </p:blipFill>
        <p:spPr>
          <a:xfrm rot="5400000">
            <a:off x="-1102629" y="1102806"/>
            <a:ext cx="6858000" cy="465585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8BE52F0-E54C-F98B-D346-7E9EE0166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6551" y="2320135"/>
            <a:ext cx="4549140" cy="2299068"/>
          </a:xfrm>
        </p:spPr>
        <p:txBody>
          <a:bodyPr>
            <a:noAutofit/>
          </a:bodyPr>
          <a:lstStyle/>
          <a:p>
            <a:r>
              <a:rPr lang="en-US" sz="3600" dirty="0"/>
              <a:t>Naudi </a:t>
            </a:r>
            <a:r>
              <a:rPr lang="en-US" sz="3600" dirty="0" err="1"/>
              <a:t>iga</a:t>
            </a:r>
            <a:r>
              <a:rPr lang="en-US" sz="3600" dirty="0"/>
              <a:t> </a:t>
            </a:r>
            <a:r>
              <a:rPr lang="en-US" sz="3600" dirty="0" err="1"/>
              <a:t>hetke</a:t>
            </a:r>
            <a:r>
              <a:rPr lang="en-US" sz="3600" dirty="0"/>
              <a:t>!</a:t>
            </a:r>
          </a:p>
          <a:p>
            <a:r>
              <a:rPr lang="en-US" sz="3600" dirty="0" err="1"/>
              <a:t>Unista</a:t>
            </a:r>
            <a:r>
              <a:rPr lang="en-US" sz="3600" dirty="0"/>
              <a:t> </a:t>
            </a:r>
            <a:r>
              <a:rPr lang="en-US" sz="3600" dirty="0" err="1"/>
              <a:t>julgelt</a:t>
            </a:r>
            <a:r>
              <a:rPr lang="en-US" sz="3600" dirty="0"/>
              <a:t>!</a:t>
            </a:r>
          </a:p>
          <a:p>
            <a:r>
              <a:rPr lang="en-US" sz="3600" dirty="0"/>
              <a:t>Ole </a:t>
            </a:r>
            <a:r>
              <a:rPr lang="en-US" sz="3600" dirty="0" err="1"/>
              <a:t>tänulik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0CCD84-A590-10BA-3B05-6FB5F15F9FF9}"/>
              </a:ext>
            </a:extLst>
          </p:cNvPr>
          <p:cNvSpPr txBox="1"/>
          <p:nvPr/>
        </p:nvSpPr>
        <p:spPr>
          <a:xfrm>
            <a:off x="9384030" y="6202270"/>
            <a:ext cx="267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E" dirty="0"/>
              <a:t>www.lifebalance.ee</a:t>
            </a:r>
          </a:p>
        </p:txBody>
      </p:sp>
      <p:pic>
        <p:nvPicPr>
          <p:cNvPr id="18" name="Graphic 17" descr="Heart outline">
            <a:extLst>
              <a:ext uri="{FF2B5EF4-FFF2-40B4-BE49-F238E27FC236}">
                <a16:creationId xmlns:a16="http://schemas.microsoft.com/office/drawing/2014/main" id="{268EE8BD-E143-52EC-86DC-4E3E49E4A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6688" y="3646323"/>
            <a:ext cx="753936" cy="7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8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0D62-88F2-C210-F394-73A1EFE5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0" y="365125"/>
            <a:ext cx="5026444" cy="978933"/>
          </a:xfrm>
        </p:spPr>
        <p:txBody>
          <a:bodyPr>
            <a:normAutofit/>
          </a:bodyPr>
          <a:lstStyle/>
          <a:p>
            <a:r>
              <a:rPr lang="en-EE" b="1" dirty="0"/>
              <a:t>Karjäär kui teekond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4A6FB-85C5-D1E0-3E33-1B2718B60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355" y="1114097"/>
            <a:ext cx="5026444" cy="55915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EE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Kuhu edasi?</a:t>
            </a:r>
          </a:p>
          <a:p>
            <a:pPr marL="0" indent="0">
              <a:buNone/>
            </a:pPr>
            <a:r>
              <a:rPr lang="en-EE" sz="1600" b="1" dirty="0"/>
              <a:t>Koolitaja</a:t>
            </a:r>
          </a:p>
          <a:p>
            <a:pPr marL="0" indent="0">
              <a:buNone/>
            </a:pPr>
            <a:r>
              <a:rPr lang="en-EE" sz="1600" b="1" dirty="0"/>
              <a:t>Coach		</a:t>
            </a:r>
          </a:p>
          <a:p>
            <a:pPr marL="0" indent="0">
              <a:buNone/>
            </a:pPr>
            <a:r>
              <a:rPr lang="en-EE" sz="1600" b="1" dirty="0"/>
              <a:t>Matkajuht</a:t>
            </a:r>
          </a:p>
          <a:p>
            <a:pPr marL="0" indent="0">
              <a:buNone/>
            </a:pPr>
            <a:r>
              <a:rPr lang="en-EE" sz="1600" b="1" dirty="0"/>
              <a:t>Õpetaja</a:t>
            </a:r>
          </a:p>
          <a:p>
            <a:pPr marL="0" indent="0">
              <a:buNone/>
            </a:pPr>
            <a:r>
              <a:rPr lang="en-EE" sz="1600" b="1" dirty="0"/>
              <a:t>Toitlustusettevõtte omanik</a:t>
            </a:r>
            <a:br>
              <a:rPr lang="en-EE" sz="1600" b="1" dirty="0"/>
            </a:br>
            <a:r>
              <a:rPr lang="en-EE" sz="1600" b="1" dirty="0"/>
              <a:t>(kokk/ teenindaja/ juhataja)</a:t>
            </a:r>
          </a:p>
          <a:p>
            <a:pPr marL="0" indent="0">
              <a:buNone/>
            </a:pPr>
            <a:r>
              <a:rPr lang="en-EE" sz="1600" b="1" dirty="0"/>
              <a:t>Toitumisnõustaja</a:t>
            </a:r>
          </a:p>
          <a:p>
            <a:pPr marL="0" indent="0">
              <a:buNone/>
            </a:pPr>
            <a:r>
              <a:rPr lang="en-EE" sz="1600" b="1" dirty="0"/>
              <a:t>Tiimijuht 		 </a:t>
            </a:r>
          </a:p>
          <a:p>
            <a:pPr marL="0" indent="0">
              <a:buNone/>
            </a:pPr>
            <a:r>
              <a:rPr lang="en-EE" sz="1600" b="1" dirty="0"/>
              <a:t>Kategooriajuht 	</a:t>
            </a:r>
          </a:p>
          <a:p>
            <a:pPr marL="0" indent="0">
              <a:buNone/>
            </a:pPr>
            <a:r>
              <a:rPr lang="en-EE" sz="1600" b="1" dirty="0"/>
              <a:t>Osakonnajuhataja		</a:t>
            </a:r>
          </a:p>
          <a:p>
            <a:pPr marL="0" indent="0">
              <a:buNone/>
            </a:pPr>
            <a:r>
              <a:rPr lang="en-EE" sz="1600" b="1" dirty="0"/>
              <a:t>Jaevõrgu ostu- ja müügijuht		</a:t>
            </a:r>
          </a:p>
          <a:p>
            <a:pPr marL="0" indent="0">
              <a:buNone/>
            </a:pPr>
            <a:r>
              <a:rPr lang="en-EE" sz="1600" b="1" dirty="0"/>
              <a:t>Büroojuht-personalispetsialist</a:t>
            </a:r>
          </a:p>
          <a:p>
            <a:pPr marL="0" indent="0">
              <a:buNone/>
            </a:pPr>
            <a:r>
              <a:rPr lang="en-EE" sz="1600" b="1" dirty="0"/>
              <a:t>Juhiabi</a:t>
            </a:r>
          </a:p>
          <a:p>
            <a:pPr marL="0" indent="0">
              <a:buNone/>
            </a:pPr>
            <a:r>
              <a:rPr lang="en-EE" sz="1600" b="1" dirty="0"/>
              <a:t>Usaldustelefoni nõustaja	</a:t>
            </a:r>
          </a:p>
          <a:p>
            <a:pPr marL="0" indent="0">
              <a:buNone/>
            </a:pPr>
            <a:r>
              <a:rPr lang="en-EE" sz="1600" b="1" dirty="0"/>
              <a:t>Sekretär-asjaajaja</a:t>
            </a:r>
          </a:p>
          <a:p>
            <a:pPr marL="0" indent="0">
              <a:buNone/>
            </a:pPr>
            <a:r>
              <a:rPr lang="en-EE" sz="1600" b="1" dirty="0"/>
              <a:t>Kinnisvaramaakler</a:t>
            </a:r>
          </a:p>
          <a:p>
            <a:pPr marL="0" indent="0">
              <a:buNone/>
            </a:pPr>
            <a:r>
              <a:rPr lang="en-EE" sz="1600" b="1" dirty="0"/>
              <a:t>Klienditoe spetsialist </a:t>
            </a:r>
          </a:p>
          <a:p>
            <a:pPr marL="0" indent="0">
              <a:buNone/>
            </a:pPr>
            <a:r>
              <a:rPr lang="en-EE" sz="1600" b="1" dirty="0"/>
              <a:t>Kasutatud riietepoe müüja</a:t>
            </a:r>
          </a:p>
        </p:txBody>
      </p:sp>
      <p:pic>
        <p:nvPicPr>
          <p:cNvPr id="5" name="Picture 4" descr="A person sitting at a table with a cup&#10;&#10;AI-generated content may be incorrect.">
            <a:extLst>
              <a:ext uri="{FF2B5EF4-FFF2-40B4-BE49-F238E27FC236}">
                <a16:creationId xmlns:a16="http://schemas.microsoft.com/office/drawing/2014/main" id="{8DEF8B07-BECA-123D-4423-AB5B442D29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25157"/>
          <a:stretch>
            <a:fillRect/>
          </a:stretch>
        </p:blipFill>
        <p:spPr>
          <a:xfrm>
            <a:off x="20" y="10"/>
            <a:ext cx="5974061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pic>
        <p:nvPicPr>
          <p:cNvPr id="6" name="Picture 5" descr="A drawing of a river and mountains&#10;&#10;AI-generated content may be incorrect.">
            <a:extLst>
              <a:ext uri="{FF2B5EF4-FFF2-40B4-BE49-F238E27FC236}">
                <a16:creationId xmlns:a16="http://schemas.microsoft.com/office/drawing/2014/main" id="{8025E5C4-C907-A82F-C4A3-A9A5919A1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179" y="2025650"/>
            <a:ext cx="3098800" cy="2806700"/>
          </a:xfrm>
          <a:prstGeom prst="rect">
            <a:avLst/>
          </a:prstGeom>
        </p:spPr>
      </p:pic>
      <p:pic>
        <p:nvPicPr>
          <p:cNvPr id="7" name="Picture 6" descr="A blue circle with orange and white text&#10;&#10;AI-generated content may be incorrect.">
            <a:extLst>
              <a:ext uri="{FF2B5EF4-FFF2-40B4-BE49-F238E27FC236}">
                <a16:creationId xmlns:a16="http://schemas.microsoft.com/office/drawing/2014/main" id="{2EBD4A75-351C-F162-D0D4-CC9C4197E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186" y="2463717"/>
            <a:ext cx="744395" cy="7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88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7A5FC171-5EF1-470A-B19B-DB937973D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Yellow and blue symbols">
            <a:extLst>
              <a:ext uri="{FF2B5EF4-FFF2-40B4-BE49-F238E27FC236}">
                <a16:creationId xmlns:a16="http://schemas.microsoft.com/office/drawing/2014/main" id="{6EAB0A24-6B8E-D57E-5F6C-ED3FFC76E7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0827" b="156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AAD68EE7-6E6F-4168-83FE-BCDDC20F5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7" name="Freeform 11">
              <a:extLst>
                <a:ext uri="{FF2B5EF4-FFF2-40B4-BE49-F238E27FC236}">
                  <a16:creationId xmlns:a16="http://schemas.microsoft.com/office/drawing/2014/main" id="{38C7C522-2CA3-4927-812D-9F1AC9FF8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88" name="Freeform 12">
              <a:extLst>
                <a:ext uri="{FF2B5EF4-FFF2-40B4-BE49-F238E27FC236}">
                  <a16:creationId xmlns:a16="http://schemas.microsoft.com/office/drawing/2014/main" id="{995459CF-DC15-4960-B065-B8C71F25B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89" name="Freeform 13">
              <a:extLst>
                <a:ext uri="{FF2B5EF4-FFF2-40B4-BE49-F238E27FC236}">
                  <a16:creationId xmlns:a16="http://schemas.microsoft.com/office/drawing/2014/main" id="{4D5D9080-6901-48E6-B2A9-DA3090880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90" name="Freeform 14">
              <a:extLst>
                <a:ext uri="{FF2B5EF4-FFF2-40B4-BE49-F238E27FC236}">
                  <a16:creationId xmlns:a16="http://schemas.microsoft.com/office/drawing/2014/main" id="{1A2BD6BF-BDB9-43A3-B792-B7B26CC64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91" name="Freeform 15">
              <a:extLst>
                <a:ext uri="{FF2B5EF4-FFF2-40B4-BE49-F238E27FC236}">
                  <a16:creationId xmlns:a16="http://schemas.microsoft.com/office/drawing/2014/main" id="{B96208F4-D505-4A68-BEDF-E96961846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6BB5AC3B-3C17-491B-9140-0261A64C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9C3FE957-2461-4A04-9808-804832D2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94" name="Freeform 18">
              <a:extLst>
                <a:ext uri="{FF2B5EF4-FFF2-40B4-BE49-F238E27FC236}">
                  <a16:creationId xmlns:a16="http://schemas.microsoft.com/office/drawing/2014/main" id="{9E7D39AF-E43F-4198-A96B-0C6F6879B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95" name="Freeform 19">
              <a:extLst>
                <a:ext uri="{FF2B5EF4-FFF2-40B4-BE49-F238E27FC236}">
                  <a16:creationId xmlns:a16="http://schemas.microsoft.com/office/drawing/2014/main" id="{2163D5F0-0E60-477F-81E5-926E3D2C4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96" name="Freeform 20">
              <a:extLst>
                <a:ext uri="{FF2B5EF4-FFF2-40B4-BE49-F238E27FC236}">
                  <a16:creationId xmlns:a16="http://schemas.microsoft.com/office/drawing/2014/main" id="{CA971080-800C-4323-A282-9C7F0C275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97" name="Freeform 21">
              <a:extLst>
                <a:ext uri="{FF2B5EF4-FFF2-40B4-BE49-F238E27FC236}">
                  <a16:creationId xmlns:a16="http://schemas.microsoft.com/office/drawing/2014/main" id="{8BEDE905-174F-4921-8707-372BD09EC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98" name="Freeform 22">
              <a:extLst>
                <a:ext uri="{FF2B5EF4-FFF2-40B4-BE49-F238E27FC236}">
                  <a16:creationId xmlns:a16="http://schemas.microsoft.com/office/drawing/2014/main" id="{ADFEA88C-59D1-4353-9ABE-DA583860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28D031-BCE9-AF15-69CC-92827379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968023"/>
            <a:ext cx="8915400" cy="743232"/>
          </a:xfrm>
        </p:spPr>
        <p:txBody>
          <a:bodyPr>
            <a:normAutofit/>
          </a:bodyPr>
          <a:lstStyle/>
          <a:p>
            <a:r>
              <a:rPr lang="en-EE" dirty="0"/>
              <a:t>Mida tänasest töötoast oodata?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D8D5B2B-7539-4692-96C7-956FDD481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1" name="Freeform 27">
              <a:extLst>
                <a:ext uri="{FF2B5EF4-FFF2-40B4-BE49-F238E27FC236}">
                  <a16:creationId xmlns:a16="http://schemas.microsoft.com/office/drawing/2014/main" id="{01F56A0F-589B-4CE8-ACA8-16FF7B1E1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02" name="Freeform 28">
              <a:extLst>
                <a:ext uri="{FF2B5EF4-FFF2-40B4-BE49-F238E27FC236}">
                  <a16:creationId xmlns:a16="http://schemas.microsoft.com/office/drawing/2014/main" id="{0617EF01-C9DD-49D3-8908-08A76FA76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A12BC412-C80D-4F01-BD6C-35A065C6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D66FC409-A644-41DE-AF06-C7D374CF8A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72E31667-996B-4BEB-AA28-B7BA46346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id="{B5286DA5-36AF-465E-8B17-EE32FCB5C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07" name="Freeform 33">
              <a:extLst>
                <a:ext uri="{FF2B5EF4-FFF2-40B4-BE49-F238E27FC236}">
                  <a16:creationId xmlns:a16="http://schemas.microsoft.com/office/drawing/2014/main" id="{EF5BC6ED-F1E5-43AF-9DC4-539198985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B871659D-02E2-4544-8225-DA9A0D3FE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0741C423-01DC-43E6-B41E-EB37934C2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AEB1085C-0035-4E7D-A905-DB7603D9B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41C9FE3F-7AEF-4142-9E70-1AAB92A99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  <p:sp>
          <p:nvSpPr>
            <p:cNvPr id="112" name="Freeform 38">
              <a:extLst>
                <a:ext uri="{FF2B5EF4-FFF2-40B4-BE49-F238E27FC236}">
                  <a16:creationId xmlns:a16="http://schemas.microsoft.com/office/drawing/2014/main" id="{07FA83E8-0042-4D3D-87A1-FDE325C51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EE"/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85D77DF-610F-4D0F-A3D2-4FBBC9664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EE"/>
          </a:p>
        </p:txBody>
      </p:sp>
      <p:sp>
        <p:nvSpPr>
          <p:cNvPr id="116" name="Freeform 11">
            <a:extLst>
              <a:ext uri="{FF2B5EF4-FFF2-40B4-BE49-F238E27FC236}">
                <a16:creationId xmlns:a16="http://schemas.microsoft.com/office/drawing/2014/main" id="{2513384B-399F-47B1-9ABD-172607AA4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4C341-F88A-5570-37FC-23062EDDB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2236118"/>
            <a:ext cx="8915400" cy="2716883"/>
          </a:xfrm>
        </p:spPr>
        <p:txBody>
          <a:bodyPr>
            <a:normAutofit/>
          </a:bodyPr>
          <a:lstStyle/>
          <a:p>
            <a:r>
              <a:rPr lang="en-EE" sz="3600" dirty="0"/>
              <a:t>Karjäärist üldiselt</a:t>
            </a:r>
          </a:p>
          <a:p>
            <a:r>
              <a:rPr lang="en-EE" sz="3600" dirty="0"/>
              <a:t>Minu karjäärialased väärtused</a:t>
            </a:r>
          </a:p>
          <a:p>
            <a:r>
              <a:rPr lang="en-EE" sz="3600" dirty="0"/>
              <a:t>Minu karjäär täna</a:t>
            </a:r>
          </a:p>
          <a:p>
            <a:r>
              <a:rPr lang="en-EE" sz="3600" dirty="0"/>
              <a:t>Minu karjääri tulevik</a:t>
            </a:r>
          </a:p>
        </p:txBody>
      </p:sp>
    </p:spTree>
    <p:extLst>
      <p:ext uri="{BB962C8B-B14F-4D97-AF65-F5344CB8AC3E}">
        <p14:creationId xmlns:p14="http://schemas.microsoft.com/office/powerpoint/2010/main" val="2858916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0E1A6-ED50-10B8-BA95-A1AC2572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70"/>
            <a:ext cx="10515600" cy="1833014"/>
          </a:xfrm>
        </p:spPr>
        <p:txBody>
          <a:bodyPr>
            <a:normAutofit/>
          </a:bodyPr>
          <a:lstStyle/>
          <a:p>
            <a:br>
              <a:rPr lang="en-EE" dirty="0"/>
            </a:br>
            <a:r>
              <a:rPr lang="en-EE" dirty="0"/>
              <a:t>        Mida tähendab karjäär sinu jaoks?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D9932-5D5A-4F8A-D9C3-8FDC38135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121" y="2024497"/>
            <a:ext cx="6000750" cy="1413409"/>
          </a:xfrm>
        </p:spPr>
        <p:txBody>
          <a:bodyPr/>
          <a:lstStyle/>
          <a:p>
            <a:pPr marL="0" indent="0">
              <a:buNone/>
            </a:pPr>
            <a:endParaRPr lang="en-EE" dirty="0"/>
          </a:p>
          <a:p>
            <a:pPr marL="0" indent="0">
              <a:buNone/>
            </a:pPr>
            <a:br>
              <a:rPr lang="en-EE" dirty="0"/>
            </a:br>
            <a:r>
              <a:rPr lang="en-EE" sz="2800" dirty="0"/>
              <a:t>Arutage paarilisega 3 minutit.</a:t>
            </a:r>
          </a:p>
          <a:p>
            <a:pPr marL="0" indent="0">
              <a:buNone/>
            </a:pPr>
            <a:endParaRPr lang="en-EE" dirty="0"/>
          </a:p>
          <a:p>
            <a:pPr marL="0" indent="0">
              <a:buNone/>
            </a:pPr>
            <a:endParaRPr lang="en-EE" dirty="0"/>
          </a:p>
          <a:p>
            <a:pPr marL="0" indent="0">
              <a:buNone/>
            </a:pPr>
            <a:endParaRPr lang="en-EE" dirty="0"/>
          </a:p>
          <a:p>
            <a:pPr marL="0" indent="0">
              <a:buNone/>
            </a:pPr>
            <a:endParaRPr lang="en-EE" dirty="0"/>
          </a:p>
          <a:p>
            <a:pPr marL="0" indent="0">
              <a:buNone/>
            </a:pPr>
            <a:endParaRPr lang="en-EE" dirty="0"/>
          </a:p>
          <a:p>
            <a:pPr marL="0" indent="0">
              <a:buNone/>
            </a:pPr>
            <a:endParaRPr lang="en-EE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5F6ABCB-A2A8-9B51-6567-3BCA88A26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236" y="4922117"/>
            <a:ext cx="102036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EE" altLang="en-EE" sz="2000" b="0" i="1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</a:rPr>
              <a:t>             Tähendus tekib siis, kui me peatume ja küsime: mida see minu jaoks tähendab?</a:t>
            </a:r>
            <a:br>
              <a:rPr kumimoji="0" lang="en-EE" altLang="en-EE" sz="2000" b="0" i="1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</a:rPr>
            </a:br>
            <a:r>
              <a:rPr kumimoji="0" lang="en-EE" altLang="en-EE" sz="2000" b="0" i="1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</a:rPr>
              <a:t>             Margaret J. Wheatley</a:t>
            </a:r>
            <a:endParaRPr kumimoji="0" lang="en-EE" altLang="en-EE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6" name="Graphic 5" descr="Lightbulb with solid fill">
            <a:extLst>
              <a:ext uri="{FF2B5EF4-FFF2-40B4-BE49-F238E27FC236}">
                <a16:creationId xmlns:a16="http://schemas.microsoft.com/office/drawing/2014/main" id="{8EBE74A5-C15C-0D0B-685D-CFBA62D91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8470" y="2113110"/>
            <a:ext cx="1413409" cy="141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2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44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9F7B-8F74-4AAD-A134-A1E98D7B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401" y="-72683"/>
            <a:ext cx="5243829" cy="2983233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US" sz="2000" kern="1200" dirty="0">
                <a:latin typeface="+mn-lt"/>
                <a:ea typeface="+mj-ea"/>
                <a:cs typeface="+mj-cs"/>
              </a:rPr>
            </a:br>
            <a:br>
              <a:rPr lang="en-US" sz="2000" kern="1200" dirty="0">
                <a:latin typeface="+mn-lt"/>
                <a:ea typeface="+mj-ea"/>
                <a:cs typeface="+mj-cs"/>
              </a:rPr>
            </a:br>
            <a:br>
              <a:rPr lang="en-US" sz="2000" kern="1200" dirty="0">
                <a:latin typeface="+mn-lt"/>
                <a:ea typeface="+mj-ea"/>
                <a:cs typeface="+mj-cs"/>
              </a:rPr>
            </a:br>
            <a:br>
              <a:rPr lang="en-US" sz="2000" kern="1200" dirty="0">
                <a:latin typeface="+mn-lt"/>
                <a:ea typeface="+mj-ea"/>
                <a:cs typeface="+mj-cs"/>
              </a:rPr>
            </a:br>
            <a:br>
              <a:rPr lang="en-US" sz="2000" kern="1200" dirty="0">
                <a:latin typeface="+mn-lt"/>
                <a:ea typeface="+mj-ea"/>
                <a:cs typeface="+mj-cs"/>
              </a:rPr>
            </a:br>
            <a:br>
              <a:rPr lang="en-US" sz="2000" kern="1200" dirty="0">
                <a:latin typeface="+mn-lt"/>
                <a:ea typeface="+mj-ea"/>
                <a:cs typeface="+mj-cs"/>
              </a:rPr>
            </a:br>
            <a:br>
              <a:rPr lang="en-US" sz="2000" dirty="0">
                <a:latin typeface="+mn-lt"/>
              </a:rPr>
            </a:br>
            <a:r>
              <a:rPr lang="en-US" sz="2000" b="1" dirty="0" err="1">
                <a:latin typeface="+mn-lt"/>
              </a:rPr>
              <a:t>Traditsiooniline</a:t>
            </a:r>
            <a:br>
              <a:rPr lang="en-US" sz="2000" b="1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• </a:t>
            </a:r>
            <a:r>
              <a:rPr lang="en-US" sz="2000" dirty="0" err="1">
                <a:latin typeface="+mn-lt"/>
              </a:rPr>
              <a:t>Karjääriredel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• </a:t>
            </a:r>
            <a:r>
              <a:rPr lang="en-US" sz="2000" dirty="0" err="1">
                <a:latin typeface="+mn-lt"/>
              </a:rPr>
              <a:t>Eluaegne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töö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• </a:t>
            </a:r>
            <a:r>
              <a:rPr lang="en-US" sz="2000" dirty="0" err="1">
                <a:latin typeface="+mn-lt"/>
              </a:rPr>
              <a:t>Karjääri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planeerimine</a:t>
            </a:r>
            <a:br>
              <a:rPr lang="en-US" sz="2000" b="1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000" b="1" dirty="0">
                <a:latin typeface="+mn-lt"/>
              </a:rPr>
              <a:t>1 </a:t>
            </a:r>
            <a:r>
              <a:rPr lang="en-US" sz="2000" b="1" dirty="0" err="1">
                <a:latin typeface="+mn-lt"/>
              </a:rPr>
              <a:t>elu</a:t>
            </a:r>
            <a:r>
              <a:rPr lang="en-US" sz="2000" b="1" dirty="0">
                <a:latin typeface="+mn-lt"/>
              </a:rPr>
              <a:t> = 1 </a:t>
            </a:r>
            <a:r>
              <a:rPr lang="en-US" sz="2000" b="1" dirty="0" err="1">
                <a:latin typeface="+mn-lt"/>
              </a:rPr>
              <a:t>amet</a:t>
            </a:r>
            <a:br>
              <a:rPr lang="en-US" sz="2000" kern="1200" dirty="0">
                <a:latin typeface="+mn-lt"/>
                <a:ea typeface="+mj-ea"/>
                <a:cs typeface="+mj-cs"/>
              </a:rPr>
            </a:br>
            <a:br>
              <a:rPr lang="en-US" sz="2000" kern="1200" dirty="0">
                <a:latin typeface="+mn-lt"/>
                <a:ea typeface="+mj-ea"/>
                <a:cs typeface="+mj-cs"/>
              </a:rPr>
            </a:br>
            <a:br>
              <a:rPr lang="en-US" sz="2000" kern="1200" dirty="0">
                <a:latin typeface="+mn-lt"/>
                <a:ea typeface="+mj-ea"/>
                <a:cs typeface="+mj-cs"/>
              </a:rPr>
            </a:br>
            <a:br>
              <a:rPr lang="en-US" sz="2000" kern="1200" dirty="0">
                <a:latin typeface="+mn-lt"/>
                <a:ea typeface="+mj-ea"/>
                <a:cs typeface="+mj-cs"/>
              </a:rPr>
            </a:br>
            <a:br>
              <a:rPr lang="en-US" sz="2000" kern="1200" dirty="0">
                <a:latin typeface="+mn-lt"/>
                <a:ea typeface="+mj-ea"/>
                <a:cs typeface="+mj-cs"/>
              </a:rPr>
            </a:br>
            <a:endParaRPr lang="en-US" sz="2000" kern="1200" dirty="0">
              <a:latin typeface="+mn-lt"/>
              <a:ea typeface="+mj-ea"/>
              <a:cs typeface="+mj-cs"/>
            </a:endParaRPr>
          </a:p>
        </p:txBody>
      </p:sp>
      <p:pic>
        <p:nvPicPr>
          <p:cNvPr id="6" name="Content Placeholder 5" descr="A person signing a document with a person standing behind him&#10;&#10;AI-generated content may be incorrect.">
            <a:extLst>
              <a:ext uri="{FF2B5EF4-FFF2-40B4-BE49-F238E27FC236}">
                <a16:creationId xmlns:a16="http://schemas.microsoft.com/office/drawing/2014/main" id="{5FFE7E2D-24DE-C7F4-2D70-6825DE8D2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671" r="4368" b="27513"/>
          <a:stretch>
            <a:fillRect/>
          </a:stretch>
        </p:blipFill>
        <p:spPr>
          <a:xfrm>
            <a:off x="5844308" y="-3"/>
            <a:ext cx="6343119" cy="3219786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6CD2A3-6667-0136-8AEB-41AC5EEBAE6D}"/>
              </a:ext>
            </a:extLst>
          </p:cNvPr>
          <p:cNvSpPr txBox="1">
            <a:spLocks/>
          </p:cNvSpPr>
          <p:nvPr/>
        </p:nvSpPr>
        <p:spPr>
          <a:xfrm>
            <a:off x="2311401" y="3292463"/>
            <a:ext cx="4775200" cy="2983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2000" b="1" dirty="0" err="1">
                <a:latin typeface="+mn-lt"/>
                <a:ea typeface="+mn-ea"/>
                <a:cs typeface="+mn-cs"/>
              </a:rPr>
              <a:t>Kaasaegne</a:t>
            </a:r>
            <a:br>
              <a:rPr lang="en-US" sz="2000" b="1" dirty="0">
                <a:latin typeface="+mn-lt"/>
                <a:ea typeface="+mn-ea"/>
                <a:cs typeface="+mn-cs"/>
              </a:rPr>
            </a:br>
            <a:endParaRPr lang="en-US" sz="2000" b="1" dirty="0">
              <a:latin typeface="+mn-lt"/>
              <a:ea typeface="+mn-ea"/>
              <a:cs typeface="+mn-cs"/>
            </a:endParaRPr>
          </a:p>
          <a:p>
            <a:r>
              <a:rPr lang="en-US" sz="2000" dirty="0">
                <a:latin typeface="+mn-lt"/>
                <a:ea typeface="+mn-ea"/>
                <a:cs typeface="+mn-cs"/>
              </a:rPr>
              <a:t>• </a:t>
            </a:r>
            <a:r>
              <a:rPr lang="en-US" sz="2000" dirty="0" err="1">
                <a:latin typeface="+mn-lt"/>
                <a:ea typeface="+mn-ea"/>
                <a:cs typeface="+mn-cs"/>
              </a:rPr>
              <a:t>Karjäär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kui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spiraal</a:t>
            </a:r>
            <a:r>
              <a:rPr lang="en-US" sz="2000" dirty="0">
                <a:latin typeface="+mn-lt"/>
                <a:ea typeface="+mn-ea"/>
                <a:cs typeface="+mn-cs"/>
              </a:rPr>
              <a:t>, T-</a:t>
            </a:r>
            <a:r>
              <a:rPr lang="en-US" sz="2000" dirty="0" err="1">
                <a:latin typeface="+mn-lt"/>
                <a:ea typeface="+mn-ea"/>
                <a:cs typeface="+mn-cs"/>
              </a:rPr>
              <a:t>karjäär</a:t>
            </a:r>
            <a:r>
              <a:rPr lang="en-US" sz="2000" dirty="0">
                <a:latin typeface="+mn-lt"/>
                <a:ea typeface="+mn-ea"/>
                <a:cs typeface="+mn-cs"/>
              </a:rPr>
              <a:t>, </a:t>
            </a:r>
          </a:p>
          <a:p>
            <a:r>
              <a:rPr lang="en-US" sz="2000" dirty="0">
                <a:latin typeface="+mn-lt"/>
                <a:ea typeface="+mn-ea"/>
                <a:cs typeface="+mn-cs"/>
              </a:rPr>
              <a:t>   </a:t>
            </a:r>
            <a:r>
              <a:rPr lang="en-US" sz="2000" dirty="0" err="1">
                <a:latin typeface="+mn-lt"/>
                <a:ea typeface="+mn-ea"/>
                <a:cs typeface="+mn-cs"/>
              </a:rPr>
              <a:t>kaleidoskoop</a:t>
            </a:r>
            <a:r>
              <a:rPr lang="en-US" sz="2000" dirty="0">
                <a:latin typeface="+mn-lt"/>
                <a:ea typeface="+mn-ea"/>
                <a:cs typeface="+mn-cs"/>
              </a:rPr>
              <a:t>, </a:t>
            </a:r>
            <a:r>
              <a:rPr lang="en-US" sz="2000" dirty="0" err="1">
                <a:latin typeface="+mn-lt"/>
                <a:ea typeface="+mn-ea"/>
                <a:cs typeface="+mn-cs"/>
              </a:rPr>
              <a:t>kannapööre</a:t>
            </a:r>
            <a:r>
              <a:rPr lang="en-US" sz="2000" dirty="0">
                <a:latin typeface="+mn-lt"/>
                <a:ea typeface="+mn-ea"/>
                <a:cs typeface="+mn-cs"/>
              </a:rPr>
              <a:t>, gig </a:t>
            </a:r>
          </a:p>
          <a:p>
            <a:r>
              <a:rPr lang="en-US" sz="2000" dirty="0">
                <a:latin typeface="+mn-lt"/>
                <a:ea typeface="+mn-ea"/>
                <a:cs typeface="+mn-cs"/>
              </a:rPr>
              <a:t>• </a:t>
            </a:r>
            <a:r>
              <a:rPr lang="en-US" sz="2000" dirty="0" err="1">
                <a:latin typeface="+mn-lt"/>
                <a:ea typeface="+mn-ea"/>
                <a:cs typeface="+mn-cs"/>
              </a:rPr>
              <a:t>Kohanemine</a:t>
            </a:r>
            <a:r>
              <a:rPr lang="en-US" sz="2000" dirty="0">
                <a:latin typeface="+mn-lt"/>
                <a:ea typeface="+mn-ea"/>
                <a:cs typeface="+mn-cs"/>
              </a:rPr>
              <a:t> ja </a:t>
            </a:r>
            <a:r>
              <a:rPr lang="en-US" sz="2000" dirty="0" err="1">
                <a:latin typeface="+mn-lt"/>
                <a:ea typeface="+mn-ea"/>
                <a:cs typeface="+mn-cs"/>
              </a:rPr>
              <a:t>paindlikkus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r>
              <a:rPr lang="en-US" sz="2000" dirty="0">
                <a:latin typeface="+mn-lt"/>
                <a:ea typeface="+mn-ea"/>
                <a:cs typeface="+mn-cs"/>
              </a:rPr>
              <a:t>• </a:t>
            </a:r>
            <a:r>
              <a:rPr lang="en-US" sz="2000" dirty="0" err="1">
                <a:latin typeface="+mn-lt"/>
                <a:ea typeface="+mn-ea"/>
                <a:cs typeface="+mn-cs"/>
              </a:rPr>
              <a:t>Erinevad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latin typeface="+mn-lt"/>
                <a:ea typeface="+mn-ea"/>
                <a:cs typeface="+mn-cs"/>
              </a:rPr>
              <a:t>rollid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r>
              <a:rPr lang="en-US" sz="2000" dirty="0">
                <a:latin typeface="+mn-lt"/>
                <a:ea typeface="+mn-ea"/>
                <a:cs typeface="+mn-cs"/>
              </a:rPr>
              <a:t>• </a:t>
            </a:r>
            <a:r>
              <a:rPr lang="en-US" sz="2000" dirty="0" err="1">
                <a:latin typeface="+mn-lt"/>
                <a:ea typeface="+mn-ea"/>
                <a:cs typeface="+mn-cs"/>
              </a:rPr>
              <a:t>Karjääri</a:t>
            </a: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  <a:r>
              <a:rPr lang="en-US" sz="2000" b="1" dirty="0" err="1">
                <a:latin typeface="+mn-lt"/>
                <a:ea typeface="+mn-ea"/>
                <a:cs typeface="+mn-cs"/>
              </a:rPr>
              <a:t>juhtimine</a:t>
            </a:r>
            <a:br>
              <a:rPr lang="en-US" sz="2000" b="1" dirty="0">
                <a:latin typeface="+mn-lt"/>
                <a:ea typeface="+mn-ea"/>
                <a:cs typeface="+mn-cs"/>
              </a:rPr>
            </a:br>
            <a:endParaRPr lang="en-US" sz="2000" dirty="0">
              <a:latin typeface="+mn-lt"/>
              <a:ea typeface="+mn-ea"/>
              <a:cs typeface="+mn-cs"/>
            </a:endParaRPr>
          </a:p>
          <a:p>
            <a:r>
              <a:rPr lang="en-US" sz="2000" b="1" dirty="0">
                <a:latin typeface="+mn-lt"/>
                <a:ea typeface="+mn-ea"/>
                <a:cs typeface="+mn-cs"/>
              </a:rPr>
              <a:t>1 </a:t>
            </a:r>
            <a:r>
              <a:rPr lang="en-US" sz="2000" b="1" dirty="0" err="1">
                <a:latin typeface="+mn-lt"/>
                <a:ea typeface="+mn-ea"/>
                <a:cs typeface="+mn-cs"/>
              </a:rPr>
              <a:t>elu</a:t>
            </a:r>
            <a:r>
              <a:rPr lang="en-US" sz="2000" b="1" dirty="0">
                <a:latin typeface="+mn-lt"/>
                <a:ea typeface="+mn-ea"/>
                <a:cs typeface="+mn-cs"/>
              </a:rPr>
              <a:t> = 3-5 </a:t>
            </a:r>
            <a:r>
              <a:rPr lang="en-US" sz="2000" b="1" dirty="0" err="1">
                <a:latin typeface="+mn-lt"/>
                <a:ea typeface="+mn-ea"/>
                <a:cs typeface="+mn-cs"/>
              </a:rPr>
              <a:t>erinevat</a:t>
            </a:r>
            <a:r>
              <a:rPr lang="en-US" sz="2000" b="1" dirty="0">
                <a:latin typeface="+mn-lt"/>
                <a:ea typeface="+mn-ea"/>
                <a:cs typeface="+mn-cs"/>
              </a:rPr>
              <a:t> </a:t>
            </a:r>
            <a:br>
              <a:rPr lang="en-US" sz="2000" b="1" dirty="0">
                <a:latin typeface="+mn-lt"/>
                <a:ea typeface="+mn-ea"/>
                <a:cs typeface="+mn-cs"/>
              </a:rPr>
            </a:br>
            <a:r>
              <a:rPr lang="en-US" sz="2000" b="1" dirty="0">
                <a:latin typeface="+mn-lt"/>
                <a:ea typeface="+mn-ea"/>
                <a:cs typeface="+mn-cs"/>
              </a:rPr>
              <a:t>     (</a:t>
            </a:r>
            <a:r>
              <a:rPr lang="en-US" sz="2000" b="1" dirty="0" err="1">
                <a:latin typeface="+mn-lt"/>
                <a:ea typeface="+mn-ea"/>
                <a:cs typeface="+mn-cs"/>
              </a:rPr>
              <a:t>paralleel</a:t>
            </a:r>
            <a:r>
              <a:rPr lang="en-US" sz="2000" b="1" dirty="0">
                <a:latin typeface="+mn-lt"/>
                <a:ea typeface="+mn-ea"/>
                <a:cs typeface="+mn-cs"/>
              </a:rPr>
              <a:t>) </a:t>
            </a:r>
            <a:r>
              <a:rPr lang="en-US" sz="2000" b="1" dirty="0" err="1">
                <a:latin typeface="+mn-lt"/>
                <a:ea typeface="+mn-ea"/>
                <a:cs typeface="+mn-cs"/>
              </a:rPr>
              <a:t>ametit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pPr>
              <a:spcBef>
                <a:spcPts val="1000"/>
              </a:spcBef>
            </a:pPr>
            <a:endParaRPr lang="en-US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 person and a dog sitting at a table&#10;&#10;AI-generated content may be incorrect.">
            <a:extLst>
              <a:ext uri="{FF2B5EF4-FFF2-40B4-BE49-F238E27FC236}">
                <a16:creationId xmlns:a16="http://schemas.microsoft.com/office/drawing/2014/main" id="{8DC00BF8-ADBA-6570-9274-190B02CCD0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48" t="2936" r="1944" b="23637"/>
          <a:stretch>
            <a:fillRect/>
          </a:stretch>
        </p:blipFill>
        <p:spPr>
          <a:xfrm>
            <a:off x="6094476" y="3219782"/>
            <a:ext cx="6092951" cy="363821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96E87364-4FC9-6749-DF1D-55CD07C96A72}"/>
              </a:ext>
            </a:extLst>
          </p:cNvPr>
          <p:cNvCxnSpPr/>
          <p:nvPr/>
        </p:nvCxnSpPr>
        <p:spPr>
          <a:xfrm rot="16200000" flipH="1">
            <a:off x="4320540" y="2764816"/>
            <a:ext cx="1200150" cy="1131570"/>
          </a:xfrm>
          <a:prstGeom prst="curved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015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540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3AF89-0134-8B58-F3FB-541A2CF24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8359" y="278940"/>
            <a:ext cx="5157787" cy="514071"/>
          </a:xfrm>
        </p:spPr>
        <p:txBody>
          <a:bodyPr>
            <a:normAutofit/>
          </a:bodyPr>
          <a:lstStyle/>
          <a:p>
            <a:r>
              <a:rPr lang="en-EE" dirty="0"/>
              <a:t>            Traditsiooniline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0A6CC-4433-FC25-0C57-B706A47D3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9719" y="278940"/>
            <a:ext cx="4583922" cy="503455"/>
          </a:xfrm>
        </p:spPr>
        <p:txBody>
          <a:bodyPr>
            <a:normAutofit/>
          </a:bodyPr>
          <a:lstStyle/>
          <a:p>
            <a:r>
              <a:rPr lang="en-EE" dirty="0"/>
              <a:t>                Kaasaegne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DBDB6FB-E0F3-3DB2-51EF-9221E4D26FCA}"/>
              </a:ext>
            </a:extLst>
          </p:cNvPr>
          <p:cNvSpPr/>
          <p:nvPr/>
        </p:nvSpPr>
        <p:spPr>
          <a:xfrm>
            <a:off x="864090" y="926757"/>
            <a:ext cx="4303836" cy="8753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Karjääri</a:t>
            </a:r>
            <a:r>
              <a:rPr lang="en-GB" dirty="0"/>
              <a:t> </a:t>
            </a:r>
            <a:r>
              <a:rPr lang="en-GB" dirty="0" err="1"/>
              <a:t>arendamine</a:t>
            </a:r>
            <a:r>
              <a:rPr lang="en-GB" dirty="0"/>
              <a:t> </a:t>
            </a:r>
            <a:r>
              <a:rPr lang="en-GB" dirty="0" err="1"/>
              <a:t>tähendab</a:t>
            </a:r>
            <a:endParaRPr lang="en-GB" dirty="0"/>
          </a:p>
          <a:p>
            <a:pPr algn="ctr"/>
            <a:r>
              <a:rPr lang="en-GB" dirty="0" err="1"/>
              <a:t>ülespoole</a:t>
            </a:r>
            <a:r>
              <a:rPr lang="en-GB" dirty="0"/>
              <a:t> </a:t>
            </a:r>
            <a:r>
              <a:rPr lang="en-GB" dirty="0" err="1"/>
              <a:t>liikumist</a:t>
            </a:r>
            <a:r>
              <a:rPr lang="en-GB" dirty="0"/>
              <a:t>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CAD588F-4281-9516-B24A-9D397F7FE933}"/>
              </a:ext>
            </a:extLst>
          </p:cNvPr>
          <p:cNvSpPr/>
          <p:nvPr/>
        </p:nvSpPr>
        <p:spPr>
          <a:xfrm>
            <a:off x="898359" y="2082591"/>
            <a:ext cx="4303836" cy="8753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Uued</a:t>
            </a:r>
            <a:r>
              <a:rPr lang="en-GB" dirty="0"/>
              <a:t> </a:t>
            </a:r>
            <a:r>
              <a:rPr lang="en-GB" dirty="0" err="1"/>
              <a:t>töökohad</a:t>
            </a:r>
            <a:r>
              <a:rPr lang="en-GB" dirty="0"/>
              <a:t> </a:t>
            </a:r>
            <a:r>
              <a:rPr lang="en-GB" dirty="0" err="1"/>
              <a:t>pakutakse</a:t>
            </a:r>
            <a:r>
              <a:rPr lang="en-GB" dirty="0"/>
              <a:t> </a:t>
            </a:r>
            <a:r>
              <a:rPr lang="en-GB" dirty="0" err="1"/>
              <a:t>mulle</a:t>
            </a:r>
            <a:r>
              <a:rPr lang="en-GB" dirty="0"/>
              <a:t>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DB72E5B-51B7-C9B7-4FC9-13ACD3376F6E}"/>
              </a:ext>
            </a:extLst>
          </p:cNvPr>
          <p:cNvSpPr/>
          <p:nvPr/>
        </p:nvSpPr>
        <p:spPr>
          <a:xfrm>
            <a:off x="898359" y="3220521"/>
            <a:ext cx="4303836" cy="8753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Minu </a:t>
            </a:r>
            <a:r>
              <a:rPr lang="en-GB" dirty="0" err="1"/>
              <a:t>juht</a:t>
            </a:r>
            <a:r>
              <a:rPr lang="en-GB" dirty="0"/>
              <a:t> </a:t>
            </a:r>
            <a:r>
              <a:rPr lang="en-GB" dirty="0" err="1"/>
              <a:t>aitab</a:t>
            </a:r>
            <a:r>
              <a:rPr lang="en-GB" dirty="0"/>
              <a:t> </a:t>
            </a:r>
            <a:r>
              <a:rPr lang="en-GB" dirty="0" err="1"/>
              <a:t>mul</a:t>
            </a:r>
            <a:r>
              <a:rPr lang="en-GB" dirty="0"/>
              <a:t> </a:t>
            </a:r>
            <a:r>
              <a:rPr lang="en-GB" dirty="0" err="1"/>
              <a:t>minu</a:t>
            </a:r>
            <a:r>
              <a:rPr lang="en-GB" dirty="0"/>
              <a:t> </a:t>
            </a:r>
            <a:r>
              <a:rPr lang="en-GB" dirty="0" err="1"/>
              <a:t>karjääri</a:t>
            </a:r>
            <a:endParaRPr lang="en-GB" dirty="0"/>
          </a:p>
          <a:p>
            <a:pPr algn="ctr"/>
            <a:r>
              <a:rPr lang="en-GB" dirty="0" err="1"/>
              <a:t>planeerida</a:t>
            </a:r>
            <a:r>
              <a:rPr lang="en-GB" dirty="0"/>
              <a:t>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C06649D-6B0B-1DC9-17BF-218A9D6AA20B}"/>
              </a:ext>
            </a:extLst>
          </p:cNvPr>
          <p:cNvSpPr/>
          <p:nvPr/>
        </p:nvSpPr>
        <p:spPr>
          <a:xfrm>
            <a:off x="898359" y="4358451"/>
            <a:ext cx="4303836" cy="8753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Minu </a:t>
            </a:r>
            <a:r>
              <a:rPr lang="en-GB" dirty="0" err="1"/>
              <a:t>juht</a:t>
            </a:r>
            <a:r>
              <a:rPr lang="en-GB" dirty="0"/>
              <a:t> </a:t>
            </a:r>
            <a:r>
              <a:rPr lang="en-GB" dirty="0" err="1"/>
              <a:t>ütleb</a:t>
            </a:r>
            <a:r>
              <a:rPr lang="en-GB" dirty="0"/>
              <a:t>, </a:t>
            </a:r>
            <a:r>
              <a:rPr lang="en-GB" dirty="0" err="1"/>
              <a:t>millal</a:t>
            </a:r>
            <a:r>
              <a:rPr lang="en-GB" dirty="0"/>
              <a:t> ma </a:t>
            </a:r>
            <a:r>
              <a:rPr lang="en-GB" dirty="0" err="1"/>
              <a:t>olen</a:t>
            </a:r>
            <a:endParaRPr lang="en-GB" dirty="0"/>
          </a:p>
          <a:p>
            <a:pPr algn="ctr"/>
            <a:r>
              <a:rPr lang="en-GB" dirty="0" err="1"/>
              <a:t>järgmiseks</a:t>
            </a:r>
            <a:r>
              <a:rPr lang="en-GB" dirty="0"/>
              <a:t> </a:t>
            </a:r>
            <a:r>
              <a:rPr lang="en-GB" dirty="0" err="1"/>
              <a:t>karjäärisammuks</a:t>
            </a:r>
            <a:r>
              <a:rPr lang="en-GB" dirty="0"/>
              <a:t> </a:t>
            </a:r>
            <a:r>
              <a:rPr lang="en-GB" dirty="0" err="1"/>
              <a:t>valmis</a:t>
            </a:r>
            <a:r>
              <a:rPr lang="en-GB" dirty="0"/>
              <a:t>.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3CBCBE5-814B-57F6-A4B0-FE2E1EEE4982}"/>
              </a:ext>
            </a:extLst>
          </p:cNvPr>
          <p:cNvSpPr/>
          <p:nvPr/>
        </p:nvSpPr>
        <p:spPr>
          <a:xfrm>
            <a:off x="898359" y="5479540"/>
            <a:ext cx="4303836" cy="8753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Uue </a:t>
            </a:r>
            <a:r>
              <a:rPr lang="en-GB" dirty="0" err="1"/>
              <a:t>töö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vastutuse</a:t>
            </a:r>
            <a:r>
              <a:rPr lang="en-GB" dirty="0"/>
              <a:t> </a:t>
            </a:r>
            <a:r>
              <a:rPr lang="en-GB" dirty="0" err="1"/>
              <a:t>võtmine</a:t>
            </a:r>
            <a:r>
              <a:rPr lang="en-GB" dirty="0"/>
              <a:t> </a:t>
            </a:r>
            <a:r>
              <a:rPr lang="en-GB" dirty="0" err="1"/>
              <a:t>võib</a:t>
            </a:r>
            <a:r>
              <a:rPr lang="en-GB" dirty="0"/>
              <a:t> olla </a:t>
            </a:r>
            <a:r>
              <a:rPr lang="en-GB" dirty="0" err="1"/>
              <a:t>riskantne</a:t>
            </a:r>
            <a:r>
              <a:rPr lang="en-GB" dirty="0"/>
              <a:t>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A68C51D-DBAA-F0F1-69B8-08310EE54942}"/>
              </a:ext>
            </a:extLst>
          </p:cNvPr>
          <p:cNvSpPr/>
          <p:nvPr/>
        </p:nvSpPr>
        <p:spPr>
          <a:xfrm>
            <a:off x="7024074" y="926757"/>
            <a:ext cx="4303836" cy="8753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/>
              <a:t>Karjääri</a:t>
            </a:r>
            <a:r>
              <a:rPr lang="en-GB" dirty="0"/>
              <a:t> </a:t>
            </a:r>
            <a:r>
              <a:rPr lang="en-GB" dirty="0" err="1"/>
              <a:t>arendamine</a:t>
            </a:r>
            <a:r>
              <a:rPr lang="en-GB" dirty="0"/>
              <a:t> </a:t>
            </a:r>
            <a:r>
              <a:rPr lang="en-GB" dirty="0" err="1"/>
              <a:t>tähendab</a:t>
            </a:r>
            <a:r>
              <a:rPr lang="en-GB" dirty="0"/>
              <a:t> </a:t>
            </a:r>
            <a:r>
              <a:rPr lang="en-GB" dirty="0" err="1"/>
              <a:t>arengut</a:t>
            </a:r>
            <a:r>
              <a:rPr lang="en-GB" dirty="0"/>
              <a:t> </a:t>
            </a:r>
            <a:r>
              <a:rPr lang="en-GB" dirty="0" err="1"/>
              <a:t>läbi</a:t>
            </a:r>
            <a:r>
              <a:rPr lang="en-GB" dirty="0"/>
              <a:t> </a:t>
            </a:r>
            <a:r>
              <a:rPr lang="en-GB" dirty="0" err="1"/>
              <a:t>uute</a:t>
            </a:r>
            <a:r>
              <a:rPr lang="en-GB" dirty="0"/>
              <a:t> </a:t>
            </a:r>
            <a:r>
              <a:rPr lang="en-GB" dirty="0" err="1"/>
              <a:t>kogemuste</a:t>
            </a:r>
            <a:r>
              <a:rPr lang="en-GB" dirty="0"/>
              <a:t>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7999CC6-F804-95DC-53AA-1E358ADB69D3}"/>
              </a:ext>
            </a:extLst>
          </p:cNvPr>
          <p:cNvSpPr/>
          <p:nvPr/>
        </p:nvSpPr>
        <p:spPr>
          <a:xfrm>
            <a:off x="7024074" y="2069618"/>
            <a:ext cx="4303836" cy="8753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Ma </a:t>
            </a:r>
            <a:r>
              <a:rPr lang="en-GB" dirty="0" err="1"/>
              <a:t>otsin</a:t>
            </a:r>
            <a:r>
              <a:rPr lang="en-GB" dirty="0"/>
              <a:t> </a:t>
            </a:r>
            <a:r>
              <a:rPr lang="en-GB" dirty="0" err="1"/>
              <a:t>ise</a:t>
            </a:r>
            <a:r>
              <a:rPr lang="en-GB" dirty="0"/>
              <a:t> </a:t>
            </a:r>
            <a:r>
              <a:rPr lang="en-GB" dirty="0" err="1"/>
              <a:t>uusi</a:t>
            </a:r>
            <a:r>
              <a:rPr lang="en-GB" dirty="0"/>
              <a:t> </a:t>
            </a:r>
            <a:r>
              <a:rPr lang="en-GB" dirty="0" err="1"/>
              <a:t>võimalusi</a:t>
            </a:r>
            <a:r>
              <a:rPr lang="en-GB" dirty="0"/>
              <a:t>.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A30FC9E-096B-3C41-D64A-EB4CDAF0375A}"/>
              </a:ext>
            </a:extLst>
          </p:cNvPr>
          <p:cNvSpPr/>
          <p:nvPr/>
        </p:nvSpPr>
        <p:spPr>
          <a:xfrm>
            <a:off x="7024074" y="3212479"/>
            <a:ext cx="4303836" cy="8753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Minu </a:t>
            </a:r>
            <a:r>
              <a:rPr lang="en-GB" dirty="0" err="1"/>
              <a:t>juht</a:t>
            </a:r>
            <a:r>
              <a:rPr lang="en-GB" dirty="0"/>
              <a:t>, mentor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teised</a:t>
            </a:r>
            <a:r>
              <a:rPr lang="en-GB" b="1" dirty="0"/>
              <a:t> </a:t>
            </a:r>
            <a:r>
              <a:rPr lang="en-GB" dirty="0" err="1"/>
              <a:t>aitavad</a:t>
            </a:r>
            <a:r>
              <a:rPr lang="en-GB" dirty="0"/>
              <a:t> </a:t>
            </a:r>
            <a:r>
              <a:rPr lang="en-GB" dirty="0" err="1"/>
              <a:t>mul</a:t>
            </a:r>
            <a:r>
              <a:rPr lang="en-GB" dirty="0"/>
              <a:t> </a:t>
            </a:r>
            <a:r>
              <a:rPr lang="en-GB" dirty="0" err="1"/>
              <a:t>leida</a:t>
            </a:r>
            <a:r>
              <a:rPr lang="en-GB" dirty="0"/>
              <a:t> </a:t>
            </a:r>
            <a:r>
              <a:rPr lang="en-GB" dirty="0" err="1"/>
              <a:t>uusi</a:t>
            </a:r>
            <a:r>
              <a:rPr lang="en-GB" dirty="0"/>
              <a:t> </a:t>
            </a:r>
            <a:r>
              <a:rPr lang="en-GB" dirty="0" err="1"/>
              <a:t>tööalaseid</a:t>
            </a:r>
            <a:r>
              <a:rPr lang="en-GB" dirty="0"/>
              <a:t> </a:t>
            </a:r>
            <a:r>
              <a:rPr lang="en-GB" dirty="0" err="1"/>
              <a:t>võimalusi</a:t>
            </a:r>
            <a:r>
              <a:rPr lang="en-GB" dirty="0"/>
              <a:t>.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D636ECE-A92F-87D2-1E45-445C8B745325}"/>
              </a:ext>
            </a:extLst>
          </p:cNvPr>
          <p:cNvSpPr/>
          <p:nvPr/>
        </p:nvSpPr>
        <p:spPr>
          <a:xfrm>
            <a:off x="7024074" y="4379222"/>
            <a:ext cx="4303836" cy="8753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/>
              <a:t>Mina </a:t>
            </a:r>
            <a:r>
              <a:rPr lang="en-GB" dirty="0" err="1"/>
              <a:t>otsustan</a:t>
            </a:r>
            <a:r>
              <a:rPr lang="en-GB" dirty="0"/>
              <a:t>, </a:t>
            </a:r>
            <a:r>
              <a:rPr lang="en-GB" dirty="0" err="1"/>
              <a:t>millal</a:t>
            </a:r>
            <a:r>
              <a:rPr lang="en-GB" dirty="0"/>
              <a:t> ma </a:t>
            </a:r>
            <a:r>
              <a:rPr lang="en-GB" dirty="0" err="1"/>
              <a:t>olen</a:t>
            </a:r>
            <a:r>
              <a:rPr lang="en-GB" dirty="0"/>
              <a:t> </a:t>
            </a:r>
            <a:r>
              <a:rPr lang="en-GB" dirty="0" err="1"/>
              <a:t>valmis</a:t>
            </a:r>
            <a:endParaRPr lang="en-GB" dirty="0"/>
          </a:p>
          <a:p>
            <a:pPr algn="ctr"/>
            <a:r>
              <a:rPr lang="en-GB" dirty="0" err="1"/>
              <a:t>muutma</a:t>
            </a:r>
            <a:r>
              <a:rPr lang="en-GB" dirty="0"/>
              <a:t> </a:t>
            </a:r>
            <a:r>
              <a:rPr lang="en-GB" dirty="0" err="1"/>
              <a:t>oma</a:t>
            </a:r>
            <a:r>
              <a:rPr lang="en-GB" dirty="0"/>
              <a:t> </a:t>
            </a:r>
            <a:r>
              <a:rPr lang="en-GB" dirty="0" err="1"/>
              <a:t>tööd</a:t>
            </a:r>
            <a:r>
              <a:rPr lang="en-GB" dirty="0"/>
              <a:t>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CD0F197-0C34-6ABA-3C19-426E9511FBB4}"/>
              </a:ext>
            </a:extLst>
          </p:cNvPr>
          <p:cNvSpPr/>
          <p:nvPr/>
        </p:nvSpPr>
        <p:spPr>
          <a:xfrm>
            <a:off x="7024074" y="5514424"/>
            <a:ext cx="4303836" cy="8753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/>
              <a:t>Uue </a:t>
            </a:r>
            <a:r>
              <a:rPr lang="en-GB" dirty="0" err="1"/>
              <a:t>vastutuse</a:t>
            </a:r>
            <a:r>
              <a:rPr lang="en-GB" dirty="0"/>
              <a:t> </a:t>
            </a:r>
            <a:r>
              <a:rPr lang="en-GB" dirty="0" err="1"/>
              <a:t>võtmist</a:t>
            </a:r>
            <a:r>
              <a:rPr lang="en-GB" dirty="0"/>
              <a:t> </a:t>
            </a:r>
            <a:r>
              <a:rPr lang="en-GB" dirty="0" err="1"/>
              <a:t>tunnustatakse</a:t>
            </a:r>
            <a:endParaRPr lang="en-GB" dirty="0"/>
          </a:p>
          <a:p>
            <a:pPr algn="ctr"/>
            <a:r>
              <a:rPr lang="en-GB" dirty="0" err="1"/>
              <a:t>ning</a:t>
            </a:r>
            <a:r>
              <a:rPr lang="en-GB" dirty="0"/>
              <a:t> </a:t>
            </a:r>
            <a:r>
              <a:rPr lang="en-GB" dirty="0" err="1"/>
              <a:t>võetakse</a:t>
            </a:r>
            <a:r>
              <a:rPr lang="en-GB" dirty="0"/>
              <a:t> </a:t>
            </a:r>
            <a:r>
              <a:rPr lang="en-GB" dirty="0" err="1"/>
              <a:t>kui</a:t>
            </a:r>
            <a:r>
              <a:rPr lang="en-GB" dirty="0"/>
              <a:t> </a:t>
            </a:r>
            <a:r>
              <a:rPr lang="en-GB" dirty="0" err="1"/>
              <a:t>olulist</a:t>
            </a:r>
            <a:r>
              <a:rPr lang="en-GB" dirty="0"/>
              <a:t> </a:t>
            </a:r>
            <a:r>
              <a:rPr lang="en-GB" dirty="0" err="1"/>
              <a:t>osa</a:t>
            </a:r>
            <a:r>
              <a:rPr lang="en-GB" dirty="0"/>
              <a:t> </a:t>
            </a:r>
            <a:r>
              <a:rPr lang="en-GB" dirty="0" err="1"/>
              <a:t>arengust</a:t>
            </a:r>
            <a:r>
              <a:rPr lang="en-GB" dirty="0"/>
              <a:t>.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BC430D00-0E3E-10C6-EFAE-C62915AF3579}"/>
              </a:ext>
            </a:extLst>
          </p:cNvPr>
          <p:cNvSpPr/>
          <p:nvPr/>
        </p:nvSpPr>
        <p:spPr>
          <a:xfrm>
            <a:off x="5646377" y="980357"/>
            <a:ext cx="1025015" cy="80392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BE7E0B-2719-F98E-67BB-5EA6D3A4B2C6}"/>
              </a:ext>
            </a:extLst>
          </p:cNvPr>
          <p:cNvSpPr txBox="1"/>
          <p:nvPr/>
        </p:nvSpPr>
        <p:spPr>
          <a:xfrm>
            <a:off x="60825" y="647080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i="1" dirty="0">
                <a:solidFill>
                  <a:srgbClr val="000000"/>
                </a:solidFill>
                <a:effectLst/>
              </a:rPr>
              <a:t>Allikas: The Talent Marketplace: HR’s New Paradigm</a:t>
            </a:r>
            <a:endParaRPr lang="en-GB" dirty="0">
              <a:solidFill>
                <a:srgbClr val="000000"/>
              </a:solidFill>
              <a:effectLst/>
            </a:endParaRP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F666833E-C882-0F02-DDD7-6B950F54DFF3}"/>
              </a:ext>
            </a:extLst>
          </p:cNvPr>
          <p:cNvSpPr/>
          <p:nvPr/>
        </p:nvSpPr>
        <p:spPr>
          <a:xfrm>
            <a:off x="5684704" y="2082591"/>
            <a:ext cx="1025015" cy="80392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CAADB474-C59B-768E-011E-EF1DDD22C014}"/>
              </a:ext>
            </a:extLst>
          </p:cNvPr>
          <p:cNvSpPr/>
          <p:nvPr/>
        </p:nvSpPr>
        <p:spPr>
          <a:xfrm>
            <a:off x="5646376" y="3248209"/>
            <a:ext cx="1025015" cy="80392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D4DA9AE-4D98-97B3-230D-B04F69A62742}"/>
              </a:ext>
            </a:extLst>
          </p:cNvPr>
          <p:cNvSpPr/>
          <p:nvPr/>
        </p:nvSpPr>
        <p:spPr>
          <a:xfrm>
            <a:off x="5637698" y="4413827"/>
            <a:ext cx="1025015" cy="80392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437D6DC3-D89F-1CCB-EA89-EE0119C1BD65}"/>
              </a:ext>
            </a:extLst>
          </p:cNvPr>
          <p:cNvSpPr/>
          <p:nvPr/>
        </p:nvSpPr>
        <p:spPr>
          <a:xfrm>
            <a:off x="5630353" y="5479540"/>
            <a:ext cx="1025015" cy="803921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1557664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6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CD79-4411-4726-20DD-4AD83BFD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070" y="404296"/>
            <a:ext cx="9650730" cy="1281361"/>
          </a:xfrm>
        </p:spPr>
        <p:txBody>
          <a:bodyPr>
            <a:normAutofit/>
          </a:bodyPr>
          <a:lstStyle/>
          <a:p>
            <a:r>
              <a:rPr lang="en-EE" dirty="0"/>
              <a:t>Karjääri kujundamine on minu enda valik ja vastutus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C9E6F-76C7-F57F-129C-6DB35A1C4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070" y="1733797"/>
            <a:ext cx="9650730" cy="458050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EE" dirty="0"/>
          </a:p>
          <a:p>
            <a:pPr marL="0" lvl="0" indent="0">
              <a:buNone/>
            </a:pPr>
            <a:r>
              <a:rPr lang="en-EE" dirty="0"/>
              <a:t>	          Milliseid oskusi ma teadlikult arendan?</a:t>
            </a:r>
            <a:br>
              <a:rPr lang="en-EE" dirty="0"/>
            </a:br>
            <a:endParaRPr lang="en-EE" dirty="0"/>
          </a:p>
          <a:p>
            <a:pPr marL="0" lvl="0" indent="0">
              <a:buNone/>
            </a:pPr>
            <a:r>
              <a:rPr lang="en-EE" dirty="0"/>
              <a:t>	</a:t>
            </a:r>
          </a:p>
          <a:p>
            <a:pPr marL="0" lvl="0" indent="0">
              <a:buNone/>
            </a:pPr>
            <a:r>
              <a:rPr lang="en-EE" dirty="0"/>
              <a:t>                 Millist vastutust olen valmis võtma?</a:t>
            </a:r>
            <a:br>
              <a:rPr lang="en-EE" dirty="0"/>
            </a:br>
            <a:endParaRPr lang="en-EE" dirty="0"/>
          </a:p>
          <a:p>
            <a:pPr marL="0" indent="0">
              <a:buNone/>
            </a:pPr>
            <a:r>
              <a:rPr lang="en-EE" dirty="0"/>
              <a:t>	</a:t>
            </a:r>
          </a:p>
          <a:p>
            <a:pPr marL="0" indent="0">
              <a:buNone/>
            </a:pPr>
            <a:r>
              <a:rPr lang="en-GB" dirty="0"/>
              <a:t>                 Kas </a:t>
            </a:r>
            <a:r>
              <a:rPr lang="en-GB" dirty="0" err="1"/>
              <a:t>kõik</a:t>
            </a:r>
            <a:r>
              <a:rPr lang="en-GB" dirty="0"/>
              <a:t> </a:t>
            </a:r>
            <a:r>
              <a:rPr lang="en-GB" dirty="0" err="1"/>
              <a:t>minu</a:t>
            </a:r>
            <a:r>
              <a:rPr lang="en-GB" dirty="0"/>
              <a:t> </a:t>
            </a:r>
            <a:r>
              <a:rPr lang="en-GB" dirty="0" err="1"/>
              <a:t>tegevused</a:t>
            </a:r>
            <a:r>
              <a:rPr lang="en-GB" dirty="0"/>
              <a:t> </a:t>
            </a:r>
            <a:r>
              <a:rPr lang="en-GB" dirty="0" err="1"/>
              <a:t>toetavad</a:t>
            </a:r>
            <a:r>
              <a:rPr lang="en-GB" dirty="0"/>
              <a:t> </a:t>
            </a:r>
            <a:r>
              <a:rPr lang="en-GB" dirty="0" err="1"/>
              <a:t>minu</a:t>
            </a:r>
            <a:r>
              <a:rPr lang="en-GB" dirty="0"/>
              <a:t> </a:t>
            </a:r>
            <a:r>
              <a:rPr lang="en-GB" dirty="0" err="1"/>
              <a:t>laiemat</a:t>
            </a:r>
            <a:r>
              <a:rPr lang="en-GB" dirty="0"/>
              <a:t> </a:t>
            </a:r>
            <a:r>
              <a:rPr lang="en-GB" dirty="0" err="1"/>
              <a:t>visiooni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		   </a:t>
            </a:r>
            <a:r>
              <a:rPr lang="en-GB" dirty="0" err="1"/>
              <a:t>karjääri</a:t>
            </a:r>
            <a:r>
              <a:rPr lang="en-GB" dirty="0"/>
              <a:t> </a:t>
            </a:r>
            <a:r>
              <a:rPr lang="en-GB" dirty="0" err="1"/>
              <a:t>eesmärke</a:t>
            </a:r>
            <a:r>
              <a:rPr lang="en-GB" dirty="0"/>
              <a:t>?</a:t>
            </a:r>
          </a:p>
          <a:p>
            <a:pPr marL="0" lvl="0" indent="0">
              <a:buNone/>
            </a:pPr>
            <a:endParaRPr lang="en-EE" dirty="0"/>
          </a:p>
          <a:p>
            <a:pPr marL="0" lvl="0" indent="0">
              <a:buNone/>
            </a:pPr>
            <a:r>
              <a:rPr lang="en-EE" dirty="0"/>
              <a:t>	          Mis on minu jaoks töö juures päriselt oluline?</a:t>
            </a:r>
          </a:p>
          <a:p>
            <a:pPr marL="0" indent="0">
              <a:buNone/>
            </a:pPr>
            <a:endParaRPr lang="en-EE" dirty="0"/>
          </a:p>
        </p:txBody>
      </p:sp>
      <p:pic>
        <p:nvPicPr>
          <p:cNvPr id="5" name="Graphic 4" descr="Books with solid fill">
            <a:extLst>
              <a:ext uri="{FF2B5EF4-FFF2-40B4-BE49-F238E27FC236}">
                <a16:creationId xmlns:a16="http://schemas.microsoft.com/office/drawing/2014/main" id="{17D0FF31-5935-58A1-DAC4-48026EE10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3070" y="1881347"/>
            <a:ext cx="914400" cy="914400"/>
          </a:xfrm>
          <a:prstGeom prst="rect">
            <a:avLst/>
          </a:prstGeom>
        </p:spPr>
      </p:pic>
      <p:pic>
        <p:nvPicPr>
          <p:cNvPr id="7" name="Graphic 6" descr="Care with solid fill">
            <a:extLst>
              <a:ext uri="{FF2B5EF4-FFF2-40B4-BE49-F238E27FC236}">
                <a16:creationId xmlns:a16="http://schemas.microsoft.com/office/drawing/2014/main" id="{6697B329-9A63-2614-3BF4-E9F713C68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3070" y="5251938"/>
            <a:ext cx="914400" cy="914400"/>
          </a:xfrm>
          <a:prstGeom prst="rect">
            <a:avLst/>
          </a:prstGeom>
        </p:spPr>
      </p:pic>
      <p:pic>
        <p:nvPicPr>
          <p:cNvPr id="9" name="Graphic 8" descr="Children with solid fill">
            <a:extLst>
              <a:ext uri="{FF2B5EF4-FFF2-40B4-BE49-F238E27FC236}">
                <a16:creationId xmlns:a16="http://schemas.microsoft.com/office/drawing/2014/main" id="{CC1890BE-67BC-FBD5-0FF7-6F11A1AE55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0201" y="2979243"/>
            <a:ext cx="914400" cy="914400"/>
          </a:xfrm>
          <a:prstGeom prst="rect">
            <a:avLst/>
          </a:prstGeom>
        </p:spPr>
      </p:pic>
      <p:pic>
        <p:nvPicPr>
          <p:cNvPr id="11" name="Graphic 10" descr="Customer review with solid fill">
            <a:extLst>
              <a:ext uri="{FF2B5EF4-FFF2-40B4-BE49-F238E27FC236}">
                <a16:creationId xmlns:a16="http://schemas.microsoft.com/office/drawing/2014/main" id="{AEC63697-C892-5BB8-ACB7-7DA2918731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03070" y="41895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2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9454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1531-B7FA-769A-DDAA-BECE866B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299" y="0"/>
            <a:ext cx="4622801" cy="1879600"/>
          </a:xfrm>
        </p:spPr>
        <p:txBody>
          <a:bodyPr>
            <a:normAutofit/>
          </a:bodyPr>
          <a:lstStyle/>
          <a:p>
            <a:br>
              <a:rPr lang="en-EE" sz="4000" b="1" dirty="0">
                <a:solidFill>
                  <a:schemeClr val="bg1"/>
                </a:solidFill>
              </a:rPr>
            </a:br>
            <a:r>
              <a:rPr lang="en-EE" sz="4000" b="1" dirty="0">
                <a:solidFill>
                  <a:schemeClr val="bg1"/>
                </a:solidFill>
              </a:rPr>
              <a:t>Persoonibränd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50E8DE9-80F7-7561-71C8-A217A35390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884897"/>
              </p:ext>
            </p:extLst>
          </p:nvPr>
        </p:nvGraphicFramePr>
        <p:xfrm>
          <a:off x="1765300" y="1879600"/>
          <a:ext cx="9739313" cy="403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2781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743B5-429B-FF44-3EA2-83B5FF75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50" y="570865"/>
            <a:ext cx="6389370" cy="1189355"/>
          </a:xfrm>
        </p:spPr>
        <p:txBody>
          <a:bodyPr>
            <a:normAutofit/>
          </a:bodyPr>
          <a:lstStyle/>
          <a:p>
            <a:r>
              <a:rPr lang="en-EE" sz="3200" dirty="0"/>
              <a:t> Karjäärijuhtimise aluseks </a:t>
            </a:r>
            <a:br>
              <a:rPr lang="en-EE" sz="3200" dirty="0"/>
            </a:br>
            <a:r>
              <a:rPr lang="en-EE" sz="3200" dirty="0"/>
              <a:t> on toimiv MINA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ADB7D-DDA5-7D83-316E-B99CFBA45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020" y="2333297"/>
            <a:ext cx="516636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EE" sz="1900" b="1" dirty="0"/>
              <a:t>Elu tasakaal: </a:t>
            </a:r>
            <a:r>
              <a:rPr lang="en-EE" sz="1900" dirty="0"/>
              <a:t>toit, uni, liikumine, füüsiline ja vaimne tervis</a:t>
            </a:r>
            <a:br>
              <a:rPr lang="en-EE" sz="1900" dirty="0"/>
            </a:br>
            <a:endParaRPr lang="en-EE" sz="1900" dirty="0"/>
          </a:p>
          <a:p>
            <a:pPr marL="0" indent="0">
              <a:buNone/>
            </a:pPr>
            <a:r>
              <a:rPr lang="en-GB" sz="1900" b="1" dirty="0" err="1"/>
              <a:t>Eneseteadlikkuse</a:t>
            </a:r>
            <a:r>
              <a:rPr lang="en-GB" sz="1900" b="1" dirty="0"/>
              <a:t> </a:t>
            </a:r>
            <a:r>
              <a:rPr lang="en-GB" sz="1900" b="1" dirty="0" err="1"/>
              <a:t>kasvatamine</a:t>
            </a:r>
            <a:r>
              <a:rPr lang="en-GB" sz="1900" b="1" dirty="0"/>
              <a:t>: </a:t>
            </a:r>
          </a:p>
          <a:p>
            <a:r>
              <a:rPr lang="en-GB" sz="1900" dirty="0"/>
              <a:t>    </a:t>
            </a:r>
            <a:r>
              <a:rPr lang="en-GB" sz="1900" dirty="0" err="1"/>
              <a:t>võimalused</a:t>
            </a:r>
            <a:r>
              <a:rPr lang="en-GB" sz="1900" dirty="0"/>
              <a:t>, </a:t>
            </a:r>
            <a:r>
              <a:rPr lang="en-GB" sz="1900" dirty="0" err="1"/>
              <a:t>mitte</a:t>
            </a:r>
            <a:r>
              <a:rPr lang="en-GB" sz="1900" dirty="0"/>
              <a:t> </a:t>
            </a:r>
            <a:r>
              <a:rPr lang="en-GB" sz="1900" dirty="0" err="1"/>
              <a:t>vabandused</a:t>
            </a:r>
            <a:r>
              <a:rPr lang="en-GB" sz="1900" dirty="0"/>
              <a:t>   </a:t>
            </a:r>
          </a:p>
          <a:p>
            <a:r>
              <a:rPr lang="en-GB" sz="1900" dirty="0"/>
              <a:t>    </a:t>
            </a:r>
            <a:r>
              <a:rPr lang="en-GB" sz="1900" dirty="0" err="1"/>
              <a:t>mõistlik</a:t>
            </a:r>
            <a:r>
              <a:rPr lang="en-GB" sz="1900" dirty="0"/>
              <a:t> </a:t>
            </a:r>
            <a:r>
              <a:rPr lang="en-GB" sz="1900" dirty="0" err="1"/>
              <a:t>ajajuhtimine</a:t>
            </a:r>
            <a:endParaRPr lang="en-GB" sz="1900" dirty="0"/>
          </a:p>
          <a:p>
            <a:r>
              <a:rPr lang="en-GB" sz="1900" dirty="0"/>
              <a:t>    </a:t>
            </a:r>
            <a:r>
              <a:rPr lang="en-GB" sz="1900" dirty="0" err="1"/>
              <a:t>oskuste</a:t>
            </a:r>
            <a:r>
              <a:rPr lang="en-GB" sz="1900" dirty="0"/>
              <a:t> </a:t>
            </a:r>
            <a:r>
              <a:rPr lang="en-GB" sz="1900" dirty="0" err="1"/>
              <a:t>ja</a:t>
            </a:r>
            <a:r>
              <a:rPr lang="en-GB" sz="1900" dirty="0"/>
              <a:t> </a:t>
            </a:r>
            <a:r>
              <a:rPr lang="en-GB" sz="1900" dirty="0" err="1"/>
              <a:t>võimete</a:t>
            </a:r>
            <a:r>
              <a:rPr lang="en-GB" sz="1900" dirty="0"/>
              <a:t> </a:t>
            </a:r>
            <a:r>
              <a:rPr lang="en-GB" sz="1900" dirty="0" err="1"/>
              <a:t>arendamine</a:t>
            </a:r>
            <a:endParaRPr lang="en-GB" sz="1900" dirty="0"/>
          </a:p>
          <a:p>
            <a:r>
              <a:rPr lang="en-GB" sz="1900" dirty="0"/>
              <a:t>    </a:t>
            </a:r>
            <a:r>
              <a:rPr lang="en-GB" sz="1900" dirty="0" err="1"/>
              <a:t>iseenda</a:t>
            </a:r>
            <a:r>
              <a:rPr lang="en-GB" sz="1900" dirty="0"/>
              <a:t> </a:t>
            </a:r>
            <a:r>
              <a:rPr lang="en-GB" sz="1900" dirty="0" err="1"/>
              <a:t>tundma</a:t>
            </a:r>
            <a:r>
              <a:rPr lang="en-GB" sz="1900" dirty="0"/>
              <a:t> </a:t>
            </a:r>
            <a:r>
              <a:rPr lang="en-GB" sz="1900" dirty="0" err="1"/>
              <a:t>õppimine</a:t>
            </a:r>
            <a:r>
              <a:rPr lang="en-GB" sz="1900" dirty="0"/>
              <a:t> – </a:t>
            </a:r>
            <a:br>
              <a:rPr lang="en-GB" sz="1900" dirty="0"/>
            </a:br>
            <a:r>
              <a:rPr lang="en-GB" sz="1900" dirty="0"/>
              <a:t>    </a:t>
            </a:r>
            <a:r>
              <a:rPr lang="en-GB" sz="1900" dirty="0" err="1"/>
              <a:t>mida</a:t>
            </a:r>
            <a:r>
              <a:rPr lang="en-GB" sz="1900" dirty="0"/>
              <a:t> ma  </a:t>
            </a:r>
            <a:r>
              <a:rPr lang="en-GB" sz="1900" dirty="0" err="1"/>
              <a:t>päriselt</a:t>
            </a:r>
            <a:r>
              <a:rPr lang="en-GB" sz="1900" dirty="0"/>
              <a:t> </a:t>
            </a:r>
            <a:r>
              <a:rPr lang="en-GB" sz="1900" dirty="0" err="1"/>
              <a:t>tahan</a:t>
            </a:r>
            <a:r>
              <a:rPr lang="en-GB" sz="1900" dirty="0"/>
              <a:t>?</a:t>
            </a:r>
          </a:p>
          <a:p>
            <a:r>
              <a:rPr lang="en-GB" sz="1900" dirty="0"/>
              <a:t>    </a:t>
            </a:r>
            <a:r>
              <a:rPr lang="en-GB" sz="1900" dirty="0" err="1"/>
              <a:t>vajadusel</a:t>
            </a:r>
            <a:r>
              <a:rPr lang="en-GB" sz="1900" dirty="0"/>
              <a:t> </a:t>
            </a:r>
            <a:r>
              <a:rPr lang="en-GB" sz="1900" dirty="0" err="1"/>
              <a:t>abi</a:t>
            </a:r>
            <a:r>
              <a:rPr lang="en-GB" sz="1900" dirty="0"/>
              <a:t> </a:t>
            </a:r>
            <a:r>
              <a:rPr lang="en-GB" sz="1900" dirty="0" err="1"/>
              <a:t>küsimine</a:t>
            </a:r>
            <a:endParaRPr lang="en-GB" sz="1900" dirty="0"/>
          </a:p>
          <a:p>
            <a:endParaRPr lang="en-EE" sz="1900" dirty="0"/>
          </a:p>
          <a:p>
            <a:endParaRPr lang="en-EE" sz="1900" dirty="0"/>
          </a:p>
        </p:txBody>
      </p:sp>
      <p:pic>
        <p:nvPicPr>
          <p:cNvPr id="19" name="Picture 18" descr="Woman doing yoga in park at sunrise">
            <a:extLst>
              <a:ext uri="{FF2B5EF4-FFF2-40B4-BE49-F238E27FC236}">
                <a16:creationId xmlns:a16="http://schemas.microsoft.com/office/drawing/2014/main" id="{86BACEB1-8C2F-B59E-7413-7B9A4AACC4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61" r="22502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590699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6227</TotalTime>
  <Words>627</Words>
  <Application>Microsoft Macintosh PowerPoint</Application>
  <PresentationFormat>Widescreen</PresentationFormat>
  <Paragraphs>125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Century Gothic</vt:lpstr>
      <vt:lpstr>Tahoma</vt:lpstr>
      <vt:lpstr>Wingdings 3</vt:lpstr>
      <vt:lpstr>Wisp</vt:lpstr>
      <vt:lpstr>PowerPoint Presentation</vt:lpstr>
      <vt:lpstr>Karjäär kui teekond</vt:lpstr>
      <vt:lpstr>Mida tänasest töötoast oodata?</vt:lpstr>
      <vt:lpstr>         Mida tähendab karjäär sinu jaoks?</vt:lpstr>
      <vt:lpstr>       Traditsiooniline  • Karjääriredel • Eluaegne töö • Karjääri planeerimine  1 elu = 1 amet     </vt:lpstr>
      <vt:lpstr>PowerPoint Presentation</vt:lpstr>
      <vt:lpstr>Karjääri kujundamine on minu enda valik ja vastutus</vt:lpstr>
      <vt:lpstr> Persoonibränd</vt:lpstr>
      <vt:lpstr> Karjäärijuhtimise aluseks   on toimiv MINA</vt:lpstr>
      <vt:lpstr>Karjäärialased väärtused</vt:lpstr>
      <vt:lpstr>Jagage grupis</vt:lpstr>
      <vt:lpstr>Karjääriratas</vt:lpstr>
      <vt:lpstr>Visioonitahvel                     </vt:lpstr>
      <vt:lpstr>   VISIOON ilma tegevuseta  on UNISTUS   </vt:lpstr>
      <vt:lpstr> Aitäh!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tiia toming</dc:creator>
  <cp:lastModifiedBy>tiia toming</cp:lastModifiedBy>
  <cp:revision>20</cp:revision>
  <dcterms:created xsi:type="dcterms:W3CDTF">2026-02-26T14:10:19Z</dcterms:created>
  <dcterms:modified xsi:type="dcterms:W3CDTF">2026-03-20T08:47:48Z</dcterms:modified>
</cp:coreProperties>
</file>